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 bookmarkIdSeed="4">
  <p:sldMasterIdLst>
    <p:sldMasterId id="2147483659" r:id="rId1"/>
  </p:sldMasterIdLst>
  <p:notesMasterIdLst>
    <p:notesMasterId r:id="rId26"/>
  </p:notesMasterIdLst>
  <p:sldIdLst>
    <p:sldId id="324" r:id="rId2"/>
    <p:sldId id="399" r:id="rId3"/>
    <p:sldId id="400" r:id="rId4"/>
    <p:sldId id="402" r:id="rId5"/>
    <p:sldId id="373" r:id="rId6"/>
    <p:sldId id="371" r:id="rId7"/>
    <p:sldId id="374" r:id="rId8"/>
    <p:sldId id="382" r:id="rId9"/>
    <p:sldId id="381" r:id="rId10"/>
    <p:sldId id="380" r:id="rId11"/>
    <p:sldId id="372" r:id="rId12"/>
    <p:sldId id="379" r:id="rId13"/>
    <p:sldId id="375" r:id="rId14"/>
    <p:sldId id="376" r:id="rId15"/>
    <p:sldId id="377" r:id="rId16"/>
    <p:sldId id="378" r:id="rId17"/>
    <p:sldId id="383" r:id="rId18"/>
    <p:sldId id="384" r:id="rId19"/>
    <p:sldId id="385" r:id="rId20"/>
    <p:sldId id="386" r:id="rId21"/>
    <p:sldId id="387" r:id="rId22"/>
    <p:sldId id="388" r:id="rId23"/>
    <p:sldId id="389" r:id="rId24"/>
    <p:sldId id="398" r:id="rId25"/>
  </p:sldIdLst>
  <p:sldSz cx="9144000" cy="6858000" type="screen4x3"/>
  <p:notesSz cx="6797675" cy="9925050"/>
  <p:embeddedFontLst>
    <p:embeddedFont>
      <p:font typeface="Calibri" pitchFamily="34" charset="0"/>
      <p:regular r:id="rId27"/>
      <p:bold r:id="rId28"/>
      <p:italic r:id="rId29"/>
      <p:boldItalic r:id="rId30"/>
    </p:embeddedFont>
    <p:embeddedFont>
      <p:font typeface="Century Gothic" pitchFamily="34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99"/>
    <a:srgbClr val="006600"/>
    <a:srgbClr val="003300"/>
    <a:srgbClr val="3A1953"/>
    <a:srgbClr val="339933"/>
    <a:srgbClr val="FF0066"/>
    <a:srgbClr val="190B2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24" autoAdjust="0"/>
  </p:normalViewPr>
  <p:slideViewPr>
    <p:cSldViewPr>
      <p:cViewPr>
        <p:scale>
          <a:sx n="66" d="100"/>
          <a:sy n="66" d="100"/>
        </p:scale>
        <p:origin x="-1506" y="-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5659" cy="49625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50443" y="0"/>
            <a:ext cx="2945659" cy="49625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919163" y="744538"/>
            <a:ext cx="4959350" cy="3721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79768" y="4714399"/>
            <a:ext cx="5438140" cy="446627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9427075"/>
            <a:ext cx="2945659" cy="49625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50443" y="9427075"/>
            <a:ext cx="2945659" cy="49625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None/>
              </a:pPr>
              <a:t>‹#›</a:t>
            </a:fld>
            <a:endParaRPr lang="ru-RU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0364558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79768" y="4714400"/>
            <a:ext cx="5438140" cy="4466273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hape 438"/>
          <p:cNvSpPr txBox="1">
            <a:spLocks noGrp="1"/>
          </p:cNvSpPr>
          <p:nvPr>
            <p:ph type="body" idx="1"/>
          </p:nvPr>
        </p:nvSpPr>
        <p:spPr>
          <a:xfrm>
            <a:off x="679768" y="4714399"/>
            <a:ext cx="5438140" cy="4466273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439" name="Shape 439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18054258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hape 438"/>
          <p:cNvSpPr txBox="1">
            <a:spLocks noGrp="1"/>
          </p:cNvSpPr>
          <p:nvPr>
            <p:ph type="body" idx="1"/>
          </p:nvPr>
        </p:nvSpPr>
        <p:spPr>
          <a:xfrm>
            <a:off x="679768" y="4714399"/>
            <a:ext cx="5438140" cy="4466273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439" name="Shape 439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18054258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hape 438"/>
          <p:cNvSpPr txBox="1">
            <a:spLocks noGrp="1"/>
          </p:cNvSpPr>
          <p:nvPr>
            <p:ph type="body" idx="1"/>
          </p:nvPr>
        </p:nvSpPr>
        <p:spPr>
          <a:xfrm>
            <a:off x="679768" y="4714399"/>
            <a:ext cx="5438140" cy="4466273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439" name="Shape 439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18054258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hape 438"/>
          <p:cNvSpPr txBox="1">
            <a:spLocks noGrp="1"/>
          </p:cNvSpPr>
          <p:nvPr>
            <p:ph type="body" idx="1"/>
          </p:nvPr>
        </p:nvSpPr>
        <p:spPr>
          <a:xfrm>
            <a:off x="679768" y="4714399"/>
            <a:ext cx="5438140" cy="4466273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439" name="Shape 439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18054258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hape 438"/>
          <p:cNvSpPr txBox="1">
            <a:spLocks noGrp="1"/>
          </p:cNvSpPr>
          <p:nvPr>
            <p:ph type="body" idx="1"/>
          </p:nvPr>
        </p:nvSpPr>
        <p:spPr>
          <a:xfrm>
            <a:off x="679768" y="4714399"/>
            <a:ext cx="5438140" cy="4466273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439" name="Shape 439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18054258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hape 438"/>
          <p:cNvSpPr txBox="1">
            <a:spLocks noGrp="1"/>
          </p:cNvSpPr>
          <p:nvPr>
            <p:ph type="body" idx="1"/>
          </p:nvPr>
        </p:nvSpPr>
        <p:spPr>
          <a:xfrm>
            <a:off x="679768" y="4714399"/>
            <a:ext cx="5438140" cy="4466273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439" name="Shape 439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18054258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hape 438"/>
          <p:cNvSpPr txBox="1">
            <a:spLocks noGrp="1"/>
          </p:cNvSpPr>
          <p:nvPr>
            <p:ph type="body" idx="1"/>
          </p:nvPr>
        </p:nvSpPr>
        <p:spPr>
          <a:xfrm>
            <a:off x="679768" y="4714399"/>
            <a:ext cx="5438140" cy="4466273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439" name="Shape 439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18054258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hape 438"/>
          <p:cNvSpPr txBox="1">
            <a:spLocks noGrp="1"/>
          </p:cNvSpPr>
          <p:nvPr>
            <p:ph type="body" idx="1"/>
          </p:nvPr>
        </p:nvSpPr>
        <p:spPr>
          <a:xfrm>
            <a:off x="679768" y="4714399"/>
            <a:ext cx="5438140" cy="4466273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439" name="Shape 439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18054258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hape 438"/>
          <p:cNvSpPr txBox="1">
            <a:spLocks noGrp="1"/>
          </p:cNvSpPr>
          <p:nvPr>
            <p:ph type="body" idx="1"/>
          </p:nvPr>
        </p:nvSpPr>
        <p:spPr>
          <a:xfrm>
            <a:off x="679768" y="4714399"/>
            <a:ext cx="5438140" cy="4466273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439" name="Shape 439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18054258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hape 438"/>
          <p:cNvSpPr txBox="1">
            <a:spLocks noGrp="1"/>
          </p:cNvSpPr>
          <p:nvPr>
            <p:ph type="body" idx="1"/>
          </p:nvPr>
        </p:nvSpPr>
        <p:spPr>
          <a:xfrm>
            <a:off x="679768" y="4714399"/>
            <a:ext cx="5438140" cy="4466273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439" name="Shape 439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1805425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hape 438"/>
          <p:cNvSpPr txBox="1">
            <a:spLocks noGrp="1"/>
          </p:cNvSpPr>
          <p:nvPr>
            <p:ph type="body" idx="1"/>
          </p:nvPr>
        </p:nvSpPr>
        <p:spPr>
          <a:xfrm>
            <a:off x="679768" y="4714399"/>
            <a:ext cx="5438140" cy="4466273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439" name="Shape 439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18054258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hape 438"/>
          <p:cNvSpPr txBox="1">
            <a:spLocks noGrp="1"/>
          </p:cNvSpPr>
          <p:nvPr>
            <p:ph type="body" idx="1"/>
          </p:nvPr>
        </p:nvSpPr>
        <p:spPr>
          <a:xfrm>
            <a:off x="679768" y="4714399"/>
            <a:ext cx="5438140" cy="4466273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439" name="Shape 439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18054258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hape 438"/>
          <p:cNvSpPr txBox="1">
            <a:spLocks noGrp="1"/>
          </p:cNvSpPr>
          <p:nvPr>
            <p:ph type="body" idx="1"/>
          </p:nvPr>
        </p:nvSpPr>
        <p:spPr>
          <a:xfrm>
            <a:off x="679768" y="4714399"/>
            <a:ext cx="5438140" cy="4466273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439" name="Shape 439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18054258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hape 438"/>
          <p:cNvSpPr txBox="1">
            <a:spLocks noGrp="1"/>
          </p:cNvSpPr>
          <p:nvPr>
            <p:ph type="body" idx="1"/>
          </p:nvPr>
        </p:nvSpPr>
        <p:spPr>
          <a:xfrm>
            <a:off x="679768" y="4714399"/>
            <a:ext cx="5438140" cy="4466273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439" name="Shape 439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18054258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hape 438"/>
          <p:cNvSpPr txBox="1">
            <a:spLocks noGrp="1"/>
          </p:cNvSpPr>
          <p:nvPr>
            <p:ph type="body" idx="1"/>
          </p:nvPr>
        </p:nvSpPr>
        <p:spPr>
          <a:xfrm>
            <a:off x="679768" y="4714399"/>
            <a:ext cx="5438140" cy="4466273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439" name="Shape 439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18054258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hape 438"/>
          <p:cNvSpPr txBox="1">
            <a:spLocks noGrp="1"/>
          </p:cNvSpPr>
          <p:nvPr>
            <p:ph type="body" idx="1"/>
          </p:nvPr>
        </p:nvSpPr>
        <p:spPr>
          <a:xfrm>
            <a:off x="679768" y="4714399"/>
            <a:ext cx="5438140" cy="4466273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439" name="Shape 439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1805425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hape 438"/>
          <p:cNvSpPr txBox="1">
            <a:spLocks noGrp="1"/>
          </p:cNvSpPr>
          <p:nvPr>
            <p:ph type="body" idx="1"/>
          </p:nvPr>
        </p:nvSpPr>
        <p:spPr>
          <a:xfrm>
            <a:off x="679768" y="4714399"/>
            <a:ext cx="5438140" cy="4466273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439" name="Shape 439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18054258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hape 438"/>
          <p:cNvSpPr txBox="1">
            <a:spLocks noGrp="1"/>
          </p:cNvSpPr>
          <p:nvPr>
            <p:ph type="body" idx="1"/>
          </p:nvPr>
        </p:nvSpPr>
        <p:spPr>
          <a:xfrm>
            <a:off x="679768" y="4714399"/>
            <a:ext cx="5438140" cy="4466273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439" name="Shape 439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18054258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hape 438"/>
          <p:cNvSpPr txBox="1">
            <a:spLocks noGrp="1"/>
          </p:cNvSpPr>
          <p:nvPr>
            <p:ph type="body" idx="1"/>
          </p:nvPr>
        </p:nvSpPr>
        <p:spPr>
          <a:xfrm>
            <a:off x="679768" y="4714399"/>
            <a:ext cx="5438140" cy="4466273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439" name="Shape 439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18054258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hape 438"/>
          <p:cNvSpPr txBox="1">
            <a:spLocks noGrp="1"/>
          </p:cNvSpPr>
          <p:nvPr>
            <p:ph type="body" idx="1"/>
          </p:nvPr>
        </p:nvSpPr>
        <p:spPr>
          <a:xfrm>
            <a:off x="679768" y="4714399"/>
            <a:ext cx="5438140" cy="4466273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439" name="Shape 439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18054258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hape 438"/>
          <p:cNvSpPr txBox="1">
            <a:spLocks noGrp="1"/>
          </p:cNvSpPr>
          <p:nvPr>
            <p:ph type="body" idx="1"/>
          </p:nvPr>
        </p:nvSpPr>
        <p:spPr>
          <a:xfrm>
            <a:off x="679768" y="4714399"/>
            <a:ext cx="5438140" cy="4466273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439" name="Shape 439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18054258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hape 438"/>
          <p:cNvSpPr txBox="1">
            <a:spLocks noGrp="1"/>
          </p:cNvSpPr>
          <p:nvPr>
            <p:ph type="body" idx="1"/>
          </p:nvPr>
        </p:nvSpPr>
        <p:spPr>
          <a:xfrm>
            <a:off x="679768" y="4714399"/>
            <a:ext cx="5438140" cy="4466273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439" name="Shape 439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18054258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hape 438"/>
          <p:cNvSpPr txBox="1">
            <a:spLocks noGrp="1"/>
          </p:cNvSpPr>
          <p:nvPr>
            <p:ph type="body" idx="1"/>
          </p:nvPr>
        </p:nvSpPr>
        <p:spPr>
          <a:xfrm>
            <a:off x="679768" y="4714399"/>
            <a:ext cx="5438140" cy="4466273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439" name="Shape 439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180542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4500"/>
              <a:buFont typeface="Calibri"/>
              <a:buNone/>
              <a:defRPr sz="4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ts val="1400"/>
              <a:buNone/>
              <a:defRPr sz="1800"/>
            </a:lvl2pPr>
            <a:lvl3pPr lvl="2" indent="0">
              <a:spcBef>
                <a:spcPts val="0"/>
              </a:spcBef>
              <a:buSzPts val="1400"/>
              <a:buNone/>
              <a:defRPr sz="1800"/>
            </a:lvl3pPr>
            <a:lvl4pPr lvl="3" indent="0">
              <a:spcBef>
                <a:spcPts val="0"/>
              </a:spcBef>
              <a:buSzPts val="1400"/>
              <a:buNone/>
              <a:defRPr sz="1800"/>
            </a:lvl4pPr>
            <a:lvl5pPr lvl="4" indent="0">
              <a:spcBef>
                <a:spcPts val="0"/>
              </a:spcBef>
              <a:buSzPts val="1400"/>
              <a:buNone/>
              <a:defRPr sz="1800"/>
            </a:lvl5pPr>
            <a:lvl6pPr lvl="5" indent="0">
              <a:spcBef>
                <a:spcPts val="0"/>
              </a:spcBef>
              <a:buSzPts val="1400"/>
              <a:buNone/>
              <a:defRPr sz="1800"/>
            </a:lvl6pPr>
            <a:lvl7pPr lvl="6" indent="0">
              <a:spcBef>
                <a:spcPts val="0"/>
              </a:spcBef>
              <a:buSzPts val="1400"/>
              <a:buNone/>
              <a:defRPr sz="1800"/>
            </a:lvl7pPr>
            <a:lvl8pPr lvl="7" indent="0">
              <a:spcBef>
                <a:spcPts val="0"/>
              </a:spcBef>
              <a:buSzPts val="1400"/>
              <a:buNone/>
              <a:defRPr sz="1800"/>
            </a:lvl8pPr>
            <a:lvl9pPr lvl="8" indent="0">
              <a:spcBef>
                <a:spcPts val="0"/>
              </a:spcBef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ctr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ctr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ctr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ctr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ctr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ctr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ctr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ctr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ru-RU"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None/>
              </a:pPr>
              <a:t>‹#›</a:t>
            </a:fld>
            <a:endParaRPr lang="ru-RU" sz="9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ts val="1400"/>
              <a:buNone/>
              <a:defRPr sz="1800"/>
            </a:lvl2pPr>
            <a:lvl3pPr lvl="2" indent="0">
              <a:spcBef>
                <a:spcPts val="0"/>
              </a:spcBef>
              <a:buSzPts val="1400"/>
              <a:buNone/>
              <a:defRPr sz="1800"/>
            </a:lvl3pPr>
            <a:lvl4pPr lvl="3" indent="0">
              <a:spcBef>
                <a:spcPts val="0"/>
              </a:spcBef>
              <a:buSzPts val="1400"/>
              <a:buNone/>
              <a:defRPr sz="1800"/>
            </a:lvl4pPr>
            <a:lvl5pPr lvl="4" indent="0">
              <a:spcBef>
                <a:spcPts val="0"/>
              </a:spcBef>
              <a:buSzPts val="1400"/>
              <a:buNone/>
              <a:defRPr sz="1800"/>
            </a:lvl5pPr>
            <a:lvl6pPr lvl="5" indent="0">
              <a:spcBef>
                <a:spcPts val="0"/>
              </a:spcBef>
              <a:buSzPts val="1400"/>
              <a:buNone/>
              <a:defRPr sz="1800"/>
            </a:lvl6pPr>
            <a:lvl7pPr lvl="6" indent="0">
              <a:spcBef>
                <a:spcPts val="0"/>
              </a:spcBef>
              <a:buSzPts val="1400"/>
              <a:buNone/>
              <a:defRPr sz="1800"/>
            </a:lvl7pPr>
            <a:lvl8pPr lvl="7" indent="0">
              <a:spcBef>
                <a:spcPts val="0"/>
              </a:spcBef>
              <a:buSzPts val="1400"/>
              <a:buNone/>
              <a:defRPr sz="1800"/>
            </a:lvl8pPr>
            <a:lvl9pPr lvl="8" indent="0">
              <a:spcBef>
                <a:spcPts val="0"/>
              </a:spcBef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71450" marR="0" lvl="0" indent="-3810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14350" marR="0" lvl="1" indent="-5715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57250" marR="0" lvl="2" indent="-7620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0150" marR="0" lvl="3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3050" marR="0" lvl="4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85950" marR="0" lvl="5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850" marR="0" lvl="6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750" marR="0" lvl="7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650" marR="0" lvl="8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ru-RU"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None/>
              </a:pPr>
              <a:t>‹#›</a:t>
            </a:fld>
            <a:endParaRPr lang="ru-RU" sz="9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Заголовок раздела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4500"/>
              <a:buFont typeface="Calibri"/>
              <a:buNone/>
              <a:defRPr sz="4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ts val="1400"/>
              <a:buNone/>
              <a:defRPr sz="1800"/>
            </a:lvl2pPr>
            <a:lvl3pPr lvl="2" indent="0">
              <a:spcBef>
                <a:spcPts val="0"/>
              </a:spcBef>
              <a:buSzPts val="1400"/>
              <a:buNone/>
              <a:defRPr sz="1800"/>
            </a:lvl3pPr>
            <a:lvl4pPr lvl="3" indent="0">
              <a:spcBef>
                <a:spcPts val="0"/>
              </a:spcBef>
              <a:buSzPts val="1400"/>
              <a:buNone/>
              <a:defRPr sz="1800"/>
            </a:lvl4pPr>
            <a:lvl5pPr lvl="4" indent="0">
              <a:spcBef>
                <a:spcPts val="0"/>
              </a:spcBef>
              <a:buSzPts val="1400"/>
              <a:buNone/>
              <a:defRPr sz="1800"/>
            </a:lvl5pPr>
            <a:lvl6pPr lvl="5" indent="0">
              <a:spcBef>
                <a:spcPts val="0"/>
              </a:spcBef>
              <a:buSzPts val="1400"/>
              <a:buNone/>
              <a:defRPr sz="1800"/>
            </a:lvl6pPr>
            <a:lvl7pPr lvl="6" indent="0">
              <a:spcBef>
                <a:spcPts val="0"/>
              </a:spcBef>
              <a:buSzPts val="1400"/>
              <a:buNone/>
              <a:defRPr sz="1800"/>
            </a:lvl7pPr>
            <a:lvl8pPr lvl="7" indent="0">
              <a:spcBef>
                <a:spcPts val="0"/>
              </a:spcBef>
              <a:buSzPts val="1400"/>
              <a:buNone/>
              <a:defRPr sz="1800"/>
            </a:lvl8pPr>
            <a:lvl9pPr lvl="8" indent="0">
              <a:spcBef>
                <a:spcPts val="0"/>
              </a:spcBef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90000"/>
              </a:lnSpc>
              <a:spcBef>
                <a:spcPts val="375"/>
              </a:spcBef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90000"/>
              </a:lnSpc>
              <a:spcBef>
                <a:spcPts val="375"/>
              </a:spcBef>
              <a:buClr>
                <a:srgbClr val="888888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90000"/>
              </a:lnSpc>
              <a:spcBef>
                <a:spcPts val="375"/>
              </a:spcBef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90000"/>
              </a:lnSpc>
              <a:spcBef>
                <a:spcPts val="375"/>
              </a:spcBef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90000"/>
              </a:lnSpc>
              <a:spcBef>
                <a:spcPts val="375"/>
              </a:spcBef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90000"/>
              </a:lnSpc>
              <a:spcBef>
                <a:spcPts val="375"/>
              </a:spcBef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90000"/>
              </a:lnSpc>
              <a:spcBef>
                <a:spcPts val="375"/>
              </a:spcBef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90000"/>
              </a:lnSpc>
              <a:spcBef>
                <a:spcPts val="375"/>
              </a:spcBef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ru-RU"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None/>
              </a:pPr>
              <a:t>‹#›</a:t>
            </a:fld>
            <a:endParaRPr lang="ru-RU" sz="9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Сравнение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ts val="1400"/>
              <a:buNone/>
              <a:defRPr sz="1800"/>
            </a:lvl2pPr>
            <a:lvl3pPr lvl="2" indent="0">
              <a:spcBef>
                <a:spcPts val="0"/>
              </a:spcBef>
              <a:buSzPts val="1400"/>
              <a:buNone/>
              <a:defRPr sz="1800"/>
            </a:lvl3pPr>
            <a:lvl4pPr lvl="3" indent="0">
              <a:spcBef>
                <a:spcPts val="0"/>
              </a:spcBef>
              <a:buSzPts val="1400"/>
              <a:buNone/>
              <a:defRPr sz="1800"/>
            </a:lvl4pPr>
            <a:lvl5pPr lvl="4" indent="0">
              <a:spcBef>
                <a:spcPts val="0"/>
              </a:spcBef>
              <a:buSzPts val="1400"/>
              <a:buNone/>
              <a:defRPr sz="1800"/>
            </a:lvl5pPr>
            <a:lvl6pPr lvl="5" indent="0">
              <a:spcBef>
                <a:spcPts val="0"/>
              </a:spcBef>
              <a:buSzPts val="1400"/>
              <a:buNone/>
              <a:defRPr sz="1800"/>
            </a:lvl6pPr>
            <a:lvl7pPr lvl="6" indent="0">
              <a:spcBef>
                <a:spcPts val="0"/>
              </a:spcBef>
              <a:buSzPts val="1400"/>
              <a:buNone/>
              <a:defRPr sz="1800"/>
            </a:lvl7pPr>
            <a:lvl8pPr lvl="7" indent="0">
              <a:spcBef>
                <a:spcPts val="0"/>
              </a:spcBef>
              <a:buSzPts val="1400"/>
              <a:buNone/>
              <a:defRPr sz="1800"/>
            </a:lvl8pPr>
            <a:lvl9pPr lvl="8" indent="0">
              <a:spcBef>
                <a:spcPts val="0"/>
              </a:spcBef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1350"/>
              <a:buFont typeface="Arial"/>
              <a:buNone/>
              <a:defRPr sz="135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71450" marR="0" lvl="0" indent="-3810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14350" marR="0" lvl="1" indent="-5715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57250" marR="0" lvl="2" indent="-7620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0150" marR="0" lvl="3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3050" marR="0" lvl="4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85950" marR="0" lvl="5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850" marR="0" lvl="6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750" marR="0" lvl="7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650" marR="0" lvl="8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1350"/>
              <a:buFont typeface="Arial"/>
              <a:buNone/>
              <a:defRPr sz="135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71450" marR="0" lvl="0" indent="-3810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14350" marR="0" lvl="1" indent="-5715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57250" marR="0" lvl="2" indent="-7620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0150" marR="0" lvl="3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3050" marR="0" lvl="4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85950" marR="0" lvl="5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850" marR="0" lvl="6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750" marR="0" lvl="7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650" marR="0" lvl="8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ru-RU"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None/>
              </a:pPr>
              <a:t>‹#›</a:t>
            </a:fld>
            <a:endParaRPr lang="ru-RU" sz="9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Объект с подписью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ts val="1400"/>
              <a:buNone/>
              <a:defRPr sz="1800"/>
            </a:lvl2pPr>
            <a:lvl3pPr lvl="2" indent="0">
              <a:spcBef>
                <a:spcPts val="0"/>
              </a:spcBef>
              <a:buSzPts val="1400"/>
              <a:buNone/>
              <a:defRPr sz="1800"/>
            </a:lvl3pPr>
            <a:lvl4pPr lvl="3" indent="0">
              <a:spcBef>
                <a:spcPts val="0"/>
              </a:spcBef>
              <a:buSzPts val="1400"/>
              <a:buNone/>
              <a:defRPr sz="1800"/>
            </a:lvl4pPr>
            <a:lvl5pPr lvl="4" indent="0">
              <a:spcBef>
                <a:spcPts val="0"/>
              </a:spcBef>
              <a:buSzPts val="1400"/>
              <a:buNone/>
              <a:defRPr sz="1800"/>
            </a:lvl5pPr>
            <a:lvl6pPr lvl="5" indent="0">
              <a:spcBef>
                <a:spcPts val="0"/>
              </a:spcBef>
              <a:buSzPts val="1400"/>
              <a:buNone/>
              <a:defRPr sz="1800"/>
            </a:lvl6pPr>
            <a:lvl7pPr lvl="6" indent="0">
              <a:spcBef>
                <a:spcPts val="0"/>
              </a:spcBef>
              <a:buSzPts val="1400"/>
              <a:buNone/>
              <a:defRPr sz="1800"/>
            </a:lvl7pPr>
            <a:lvl8pPr lvl="7" indent="0">
              <a:spcBef>
                <a:spcPts val="0"/>
              </a:spcBef>
              <a:buSzPts val="1400"/>
              <a:buNone/>
              <a:defRPr sz="1800"/>
            </a:lvl8pPr>
            <a:lvl9pPr lvl="8" indent="0">
              <a:spcBef>
                <a:spcPts val="0"/>
              </a:spcBef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71450" marR="0" lvl="0" indent="-1905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14350" marR="0" lvl="1" indent="-3810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57250" marR="0" lvl="2" indent="-5715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0150" marR="0" lvl="3" indent="-7620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3050" marR="0" lvl="4" indent="-7620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85950" marR="0" lvl="5" indent="-7620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850" marR="0" lvl="6" indent="-7620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750" marR="0" lvl="7" indent="-7620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650" marR="0" lvl="8" indent="-7620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ru-RU"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None/>
              </a:pPr>
              <a:t>‹#›</a:t>
            </a:fld>
            <a:endParaRPr lang="ru-RU" sz="9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Рисунок с подписью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ts val="1400"/>
              <a:buNone/>
              <a:defRPr sz="1800"/>
            </a:lvl2pPr>
            <a:lvl3pPr lvl="2" indent="0">
              <a:spcBef>
                <a:spcPts val="0"/>
              </a:spcBef>
              <a:buSzPts val="1400"/>
              <a:buNone/>
              <a:defRPr sz="1800"/>
            </a:lvl3pPr>
            <a:lvl4pPr lvl="3" indent="0">
              <a:spcBef>
                <a:spcPts val="0"/>
              </a:spcBef>
              <a:buSzPts val="1400"/>
              <a:buNone/>
              <a:defRPr sz="1800"/>
            </a:lvl4pPr>
            <a:lvl5pPr lvl="4" indent="0">
              <a:spcBef>
                <a:spcPts val="0"/>
              </a:spcBef>
              <a:buSzPts val="1400"/>
              <a:buNone/>
              <a:defRPr sz="1800"/>
            </a:lvl5pPr>
            <a:lvl6pPr lvl="5" indent="0">
              <a:spcBef>
                <a:spcPts val="0"/>
              </a:spcBef>
              <a:buSzPts val="1400"/>
              <a:buNone/>
              <a:defRPr sz="1800"/>
            </a:lvl6pPr>
            <a:lvl7pPr lvl="6" indent="0">
              <a:spcBef>
                <a:spcPts val="0"/>
              </a:spcBef>
              <a:buSzPts val="1400"/>
              <a:buNone/>
              <a:defRPr sz="1800"/>
            </a:lvl7pPr>
            <a:lvl8pPr lvl="7" indent="0">
              <a:spcBef>
                <a:spcPts val="0"/>
              </a:spcBef>
              <a:buSzPts val="1400"/>
              <a:buNone/>
              <a:defRPr sz="1800"/>
            </a:lvl8pPr>
            <a:lvl9pPr lvl="8" indent="0">
              <a:spcBef>
                <a:spcPts val="0"/>
              </a:spcBef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8" name="Shape 68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ru-RU"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None/>
              </a:pPr>
              <a:t>‹#›</a:t>
            </a:fld>
            <a:endParaRPr lang="ru-RU" sz="9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Заголовок и вертикальный текст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ts val="1400"/>
              <a:buNone/>
              <a:defRPr sz="1800"/>
            </a:lvl2pPr>
            <a:lvl3pPr lvl="2" indent="0">
              <a:spcBef>
                <a:spcPts val="0"/>
              </a:spcBef>
              <a:buSzPts val="1400"/>
              <a:buNone/>
              <a:defRPr sz="1800"/>
            </a:lvl3pPr>
            <a:lvl4pPr lvl="3" indent="0">
              <a:spcBef>
                <a:spcPts val="0"/>
              </a:spcBef>
              <a:buSzPts val="1400"/>
              <a:buNone/>
              <a:defRPr sz="1800"/>
            </a:lvl4pPr>
            <a:lvl5pPr lvl="4" indent="0">
              <a:spcBef>
                <a:spcPts val="0"/>
              </a:spcBef>
              <a:buSzPts val="1400"/>
              <a:buNone/>
              <a:defRPr sz="1800"/>
            </a:lvl5pPr>
            <a:lvl6pPr lvl="5" indent="0">
              <a:spcBef>
                <a:spcPts val="0"/>
              </a:spcBef>
              <a:buSzPts val="1400"/>
              <a:buNone/>
              <a:defRPr sz="1800"/>
            </a:lvl6pPr>
            <a:lvl7pPr lvl="6" indent="0">
              <a:spcBef>
                <a:spcPts val="0"/>
              </a:spcBef>
              <a:buSzPts val="1400"/>
              <a:buNone/>
              <a:defRPr sz="1800"/>
            </a:lvl7pPr>
            <a:lvl8pPr lvl="7" indent="0">
              <a:spcBef>
                <a:spcPts val="0"/>
              </a:spcBef>
              <a:buSzPts val="1400"/>
              <a:buNone/>
              <a:defRPr sz="1800"/>
            </a:lvl8pPr>
            <a:lvl9pPr lvl="8" indent="0">
              <a:spcBef>
                <a:spcPts val="0"/>
              </a:spcBef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71450" marR="0" lvl="0" indent="-3810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14350" marR="0" lvl="1" indent="-5715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57250" marR="0" lvl="2" indent="-7620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0150" marR="0" lvl="3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3050" marR="0" lvl="4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85950" marR="0" lvl="5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850" marR="0" lvl="6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750" marR="0" lvl="7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650" marR="0" lvl="8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ru-RU"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None/>
              </a:pPr>
              <a:t>‹#›</a:t>
            </a:fld>
            <a:endParaRPr lang="ru-RU" sz="9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Вертикальный заголовок и текст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 rot="5400000">
            <a:off x="2741216" y="2531666"/>
            <a:ext cx="5811838" cy="147875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ts val="1400"/>
              <a:buNone/>
              <a:defRPr sz="1800"/>
            </a:lvl2pPr>
            <a:lvl3pPr lvl="2" indent="0">
              <a:spcBef>
                <a:spcPts val="0"/>
              </a:spcBef>
              <a:buSzPts val="1400"/>
              <a:buNone/>
              <a:defRPr sz="1800"/>
            </a:lvl3pPr>
            <a:lvl4pPr lvl="3" indent="0">
              <a:spcBef>
                <a:spcPts val="0"/>
              </a:spcBef>
              <a:buSzPts val="1400"/>
              <a:buNone/>
              <a:defRPr sz="1800"/>
            </a:lvl4pPr>
            <a:lvl5pPr lvl="4" indent="0">
              <a:spcBef>
                <a:spcPts val="0"/>
              </a:spcBef>
              <a:buSzPts val="1400"/>
              <a:buNone/>
              <a:defRPr sz="1800"/>
            </a:lvl5pPr>
            <a:lvl6pPr lvl="5" indent="0">
              <a:spcBef>
                <a:spcPts val="0"/>
              </a:spcBef>
              <a:buSzPts val="1400"/>
              <a:buNone/>
              <a:defRPr sz="1800"/>
            </a:lvl6pPr>
            <a:lvl7pPr lvl="6" indent="0">
              <a:spcBef>
                <a:spcPts val="0"/>
              </a:spcBef>
              <a:buSzPts val="1400"/>
              <a:buNone/>
              <a:defRPr sz="1800"/>
            </a:lvl7pPr>
            <a:lvl8pPr lvl="7" indent="0">
              <a:spcBef>
                <a:spcPts val="0"/>
              </a:spcBef>
              <a:buSzPts val="1400"/>
              <a:buNone/>
              <a:defRPr sz="1800"/>
            </a:lvl8pPr>
            <a:lvl9pPr lvl="8" indent="0">
              <a:spcBef>
                <a:spcPts val="0"/>
              </a:spcBef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 rot="5400000">
            <a:off x="-273446" y="1110060"/>
            <a:ext cx="5811838" cy="432196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71450" marR="0" lvl="0" indent="-3810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14350" marR="0" lvl="1" indent="-5715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57250" marR="0" lvl="2" indent="-7620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0150" marR="0" lvl="3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3050" marR="0" lvl="4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85950" marR="0" lvl="5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850" marR="0" lvl="6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750" marR="0" lvl="7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650" marR="0" lvl="8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ru-RU"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None/>
              </a:pPr>
              <a:t>‹#›</a:t>
            </a:fld>
            <a:endParaRPr lang="ru-RU" sz="9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ts val="1400"/>
              <a:buNone/>
              <a:defRPr sz="1800"/>
            </a:lvl2pPr>
            <a:lvl3pPr lvl="2" indent="0">
              <a:spcBef>
                <a:spcPts val="0"/>
              </a:spcBef>
              <a:buSzPts val="1400"/>
              <a:buNone/>
              <a:defRPr sz="1800"/>
            </a:lvl3pPr>
            <a:lvl4pPr lvl="3" indent="0">
              <a:spcBef>
                <a:spcPts val="0"/>
              </a:spcBef>
              <a:buSzPts val="1400"/>
              <a:buNone/>
              <a:defRPr sz="1800"/>
            </a:lvl4pPr>
            <a:lvl5pPr lvl="4" indent="0">
              <a:spcBef>
                <a:spcPts val="0"/>
              </a:spcBef>
              <a:buSzPts val="1400"/>
              <a:buNone/>
              <a:defRPr sz="1800"/>
            </a:lvl5pPr>
            <a:lvl6pPr lvl="5" indent="0">
              <a:spcBef>
                <a:spcPts val="0"/>
              </a:spcBef>
              <a:buSzPts val="1400"/>
              <a:buNone/>
              <a:defRPr sz="1800"/>
            </a:lvl6pPr>
            <a:lvl7pPr lvl="6" indent="0">
              <a:spcBef>
                <a:spcPts val="0"/>
              </a:spcBef>
              <a:buSzPts val="1400"/>
              <a:buNone/>
              <a:defRPr sz="1800"/>
            </a:lvl7pPr>
            <a:lvl8pPr lvl="7" indent="0">
              <a:spcBef>
                <a:spcPts val="0"/>
              </a:spcBef>
              <a:buSzPts val="1400"/>
              <a:buNone/>
              <a:defRPr sz="1800"/>
            </a:lvl8pPr>
            <a:lvl9pPr lvl="8" indent="0">
              <a:spcBef>
                <a:spcPts val="0"/>
              </a:spcBef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71450" marR="0" lvl="0" indent="-3810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14350" marR="0" lvl="1" indent="-5715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57250" marR="0" lvl="2" indent="-7620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0150" marR="0" lvl="3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3050" marR="0" lvl="4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85950" marR="0" lvl="5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850" marR="0" lvl="6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750" marR="0" lvl="7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650" marR="0" lvl="8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ru-RU"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None/>
              </a:pPr>
              <a:t>‹#›</a:t>
            </a:fld>
            <a:endParaRPr lang="ru-RU" sz="9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Shape 15"/>
          <p:cNvPicPr preferRelativeResize="0"/>
          <p:nvPr/>
        </p:nvPicPr>
        <p:blipFill rotWithShape="1">
          <a:blip r:embed="rId10">
            <a:alphaModFix/>
          </a:blip>
          <a:srcRect r="32367" b="66248"/>
          <a:stretch/>
        </p:blipFill>
        <p:spPr>
          <a:xfrm rot="-5400000">
            <a:off x="-2560982" y="2560981"/>
            <a:ext cx="6858000" cy="173603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hyperlink" Target="http://www.leningrad.me/load/radiospektakli_sssr/o_vov/liza_chajkina_1971_radiospektakl_sssr/8-1-0-843" TargetMode="External"/><Relationship Id="rId7" Type="http://schemas.openxmlformats.org/officeDocument/2006/relationships/hyperlink" Target="https://www.youtube.com/watch?v=4-STtvoQ4b4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i6tC5_Nyf68" TargetMode="External"/><Relationship Id="rId11" Type="http://schemas.openxmlformats.org/officeDocument/2006/relationships/image" Target="../media/image33.png"/><Relationship Id="rId5" Type="http://schemas.openxmlformats.org/officeDocument/2006/relationships/hyperlink" Target="http://www.leningrad.me/load/radiospektakli_sssr/o_vov/strannyj_gospodin_1973_radiospektakl_sssr/8-1-0-764" TargetMode="External"/><Relationship Id="rId10" Type="http://schemas.openxmlformats.org/officeDocument/2006/relationships/image" Target="../media/image32.png"/><Relationship Id="rId4" Type="http://schemas.openxmlformats.org/officeDocument/2006/relationships/hyperlink" Target="http://www.leningrad.me/load/radiospektakli_sssr/o_vov/chetvjortaja_vysota_1980_radiospektakl_sssr/8-1-0-818" TargetMode="External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crbbelinskogo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arsvo.ru/informacionnaya_deyatelnost/vystavki/o-zverstvah-chinimyh-nemeckimi-okkupantami-k-yubileyu-velikoj-pobedy" TargetMode="External"/><Relationship Id="rId4" Type="http://schemas.openxmlformats.org/officeDocument/2006/relationships/hyperlink" Target="https://vk.com/video-63453177_456239523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5%D0%B2%D1%80%D0%B5%D0%B9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ru.wikipedia.org/wiki/%D0%9F%D1%83%D1%88%D0%BA%D0%B8%D0%BD_(%D0%B3%D0%BE%D1%80%D0%BE%D0%B4)" TargetMode="External"/><Relationship Id="rId4" Type="http://schemas.openxmlformats.org/officeDocument/2006/relationships/hyperlink" Target="https://ru.wikipedia.org/wiki/%D0%9E%D0%BA%D0%BE%D0%BD%D1%87%D0%B0%D1%82%D0%B5%D0%BB%D1%8C%D0%BD%D0%BE%D0%B5_%D1%80%D0%B5%D1%88%D0%B5%D0%BD%D0%B8%D0%B5_%D0%B5%D0%B2%D1%80%D0%B5%D0%B9%D1%81%D0%BA%D0%BE%D0%B3%D0%BE_%D0%B2%D0%BE%D0%BF%D1%80%D0%BE%D1%81%D0%B0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pobedarf.ru/2022/10/22/na-pskovshhine-sozdan-muzej-zhertv-naczizma/" TargetMode="External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hyperlink" Target="https://memorialkrasniy.ru/" TargetMode="External"/><Relationship Id="rId4" Type="http://schemas.openxmlformats.org/officeDocument/2006/relationships/hyperlink" Target="https://milmed.spb.ru/&#1084;&#1091;&#1079;&#1077;&#1081;-&#1087;&#1072;&#1084;&#1103;&#1090;&#1080;-&#1078;&#1077;&#1088;&#1090;&#1074;-&#1085;&#1072;&#1094;&#1080;&#1079;&#1084;&#1072;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library.ru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rive.google.com/drive/folders/1VcR1cbefrn-_tS5NQB9vOE_a1VMLrdDU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public207671532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vk.com/away.php?to=https%3A%2F%2Fmemory45.su%2F&amp;cc_key=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rfpoisk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vk.com/bez.sroka.davnosti" TargetMode="External"/><Relationship Id="rId4" Type="http://schemas.openxmlformats.org/officeDocument/2006/relationships/hyperlink" Target="https://vk.com/away.php?to=https%3A%2F%2Fxn--80aabgieomn8afgsnjq.xn--p1ai%2F&amp;cc_key=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hyperlink" Target="https://yandex.ru/video/preview/875170418592034753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kinopoisk.ru/film/1370458/" TargetMode="External"/><Relationship Id="rId3" Type="http://schemas.openxmlformats.org/officeDocument/2006/relationships/hyperlink" Target="https://www.kinopoisk.ru/film/1372003/" TargetMode="External"/><Relationship Id="rId7" Type="http://schemas.openxmlformats.org/officeDocument/2006/relationships/hyperlink" Target="https://www.kinopoisk.ru/series/745221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kinopoisk.ru/film/745221/episodes/" TargetMode="External"/><Relationship Id="rId11" Type="http://schemas.openxmlformats.org/officeDocument/2006/relationships/hyperlink" Target="https://www.kinopoisk.ru/film/1370474/" TargetMode="External"/><Relationship Id="rId5" Type="http://schemas.openxmlformats.org/officeDocument/2006/relationships/hyperlink" Target="https://www.kinopoisk.ru/film/1371999/" TargetMode="External"/><Relationship Id="rId10" Type="http://schemas.openxmlformats.org/officeDocument/2006/relationships/hyperlink" Target="https://www.kinopoisk.ru/film/4433889/" TargetMode="External"/><Relationship Id="rId4" Type="http://schemas.openxmlformats.org/officeDocument/2006/relationships/hyperlink" Target="https://kino.1tv.ru/serials/bez-sroka-davnosti-pepel-zimnego-volshebstva" TargetMode="External"/><Relationship Id="rId9" Type="http://schemas.openxmlformats.org/officeDocument/2006/relationships/hyperlink" Target="https://www.kinopoisk.ru/film/1370473/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playlist?list=PL_ylvBJDneNCgx1qoeEyfNDlNKUfFT5cQ" TargetMode="External"/><Relationship Id="rId3" Type="http://schemas.openxmlformats.org/officeDocument/2006/relationships/hyperlink" Target="https://www.kinopoisk.ru/film/274766/" TargetMode="External"/><Relationship Id="rId7" Type="http://schemas.openxmlformats.org/officeDocument/2006/relationships/hyperlink" Target="https://www.ivi.ru/watch/obyknovennyi_fashizm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LpuKF5Yq_H4" TargetMode="External"/><Relationship Id="rId5" Type="http://schemas.openxmlformats.org/officeDocument/2006/relationships/hyperlink" Target="https://www.youtube.com/watch?v=465dOPvUkmg" TargetMode="External"/><Relationship Id="rId4" Type="http://schemas.openxmlformats.org/officeDocument/2006/relationships/hyperlink" Target="https://www.youtube.com/watch?v=VzSbUFeFU4E" TargetMode="External"/><Relationship Id="rId9" Type="http://schemas.openxmlformats.org/officeDocument/2006/relationships/hyperlink" Target="https://tvkultura.ru/brand/show/brand_id/32568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Shape 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Shape 90"/>
          <p:cNvSpPr txBox="1">
            <a:spLocks noGrp="1"/>
          </p:cNvSpPr>
          <p:nvPr>
            <p:ph type="ctrTitle"/>
          </p:nvPr>
        </p:nvSpPr>
        <p:spPr>
          <a:xfrm>
            <a:off x="467544" y="2204864"/>
            <a:ext cx="8308883" cy="169474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«</a:t>
            </a:r>
            <a:r>
              <a:rPr lang="ru-RU" sz="2400" b="1" dirty="0" smtClean="0">
                <a:solidFill>
                  <a:srgbClr val="002060"/>
                </a:solidFill>
              </a:rPr>
              <a:t>Презентация системы интеллектуальной навигации для родителей по действующим проектам, программам, информационным ресурсам, а также произведениям литературы и искусства, касающимся вопросов геноцида мирного населения в годы ВОВ»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91" name="Shape 9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88224" y="0"/>
            <a:ext cx="2051720" cy="126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A56DD8E-A18F-4944-98B8-E301E77AAB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5013177"/>
            <a:ext cx="2608481" cy="184482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55576" y="4293096"/>
            <a:ext cx="79208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Соболева Татьяна Геннадьевна</a:t>
            </a:r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ru-RU" sz="16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к.и.н., </a:t>
            </a:r>
            <a:r>
              <a:rPr lang="ru-RU" sz="16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член Русского географического общества, Ответственный секретарь Алтайского регионального отделения Национальной родительской </a:t>
            </a:r>
            <a:r>
              <a:rPr lang="ru-RU" sz="16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ассоциации</a:t>
            </a:r>
            <a:endParaRPr lang="ru-RU" sz="1600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9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 lang="ru-RU" sz="900">
              <a:solidFill>
                <a:srgbClr val="FEFEF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15616" y="260648"/>
            <a:ext cx="75931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ДОКУМЕНТАЛЬНЫЕ ФИЛЬМЫ</a:t>
            </a:r>
            <a:endParaRPr lang="ru-RU" sz="2800" b="1" cap="none" spc="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836712"/>
            <a:ext cx="4536504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84168" y="836712"/>
            <a:ext cx="2279697" cy="3600400"/>
          </a:xfrm>
          <a:prstGeom prst="rect">
            <a:avLst/>
          </a:prstGeom>
        </p:spPr>
      </p:pic>
      <p:pic>
        <p:nvPicPr>
          <p:cNvPr id="6" name="Рисунок 5" descr="https://culture.novreg.ru/upload/iblock/6ad/da-sudimy-budete.jpg"/>
          <p:cNvPicPr/>
          <p:nvPr/>
        </p:nvPicPr>
        <p:blipFill>
          <a:blip r:embed="rId5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573016"/>
            <a:ext cx="4464496" cy="259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2200" y="3356992"/>
            <a:ext cx="2337430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4786856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9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11</a:t>
            </a:fld>
            <a:endParaRPr lang="ru-RU" sz="900">
              <a:solidFill>
                <a:srgbClr val="FEFEF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15616" y="260648"/>
            <a:ext cx="75931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ДОКУМЕНТАЛЬНЫЕ ФИЛЬМЫ</a:t>
            </a:r>
            <a:endParaRPr lang="ru-RU" sz="2800" b="1" cap="none" spc="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Рисунок 3"/>
          <p:cNvPicPr/>
          <p:nvPr/>
        </p:nvPicPr>
        <p:blipFill rotWithShape="1">
          <a:blip r:embed="rId3" cstate="print"/>
          <a:srcRect r="2036"/>
          <a:stretch/>
        </p:blipFill>
        <p:spPr bwMode="auto">
          <a:xfrm>
            <a:off x="1187624" y="836712"/>
            <a:ext cx="1944216" cy="28083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pic>
        <p:nvPicPr>
          <p:cNvPr id="5" name="Рисунок 4" descr="https://filmnavi.ru/images/movie/1372/1371999.jpg"/>
          <p:cNvPicPr/>
          <p:nvPr/>
        </p:nvPicPr>
        <p:blipFill>
          <a:blip r:embed="rId4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419872" y="836712"/>
            <a:ext cx="2274495" cy="3447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/>
          <p:nvPr/>
        </p:nvPicPr>
        <p:blipFill rotWithShape="1">
          <a:blip r:embed="rId5" cstate="print"/>
          <a:srcRect l="874"/>
          <a:stretch/>
        </p:blipFill>
        <p:spPr bwMode="auto">
          <a:xfrm>
            <a:off x="6084168" y="836712"/>
            <a:ext cx="2110209" cy="32796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pic>
        <p:nvPicPr>
          <p:cNvPr id="7" name="Рисунок 6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8184" y="3284984"/>
            <a:ext cx="2150755" cy="3312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media5.cdnbase.com/media/files/s4/qn/fb/nyurnberg-krovavye-dengi-sud-n.jpg"/>
          <p:cNvPicPr/>
          <p:nvPr/>
        </p:nvPicPr>
        <p:blipFill>
          <a:blip r:embed="rId7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356992"/>
            <a:ext cx="2133561" cy="3275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35896" y="3284984"/>
            <a:ext cx="2223775" cy="3344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4786856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9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12</a:t>
            </a:fld>
            <a:endParaRPr lang="ru-RU" sz="900">
              <a:solidFill>
                <a:srgbClr val="FEFEF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15616" y="260648"/>
            <a:ext cx="75931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ДОКУМЕНТАЛЬНЫЕ ФИЛЬМЫ</a:t>
            </a:r>
            <a:endParaRPr lang="ru-RU" sz="2800" b="1" cap="none" spc="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836712"/>
            <a:ext cx="2736305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2636912"/>
            <a:ext cx="3456384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836712"/>
            <a:ext cx="2842647" cy="161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3429000"/>
            <a:ext cx="3274695" cy="2434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28184" y="764704"/>
            <a:ext cx="2675389" cy="2797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s://pic.rutubelist.ru/video/0d/03/0d03504319fe7051ab457b328c2f469a.jpg"/>
          <p:cNvPicPr/>
          <p:nvPr/>
        </p:nvPicPr>
        <p:blipFill>
          <a:blip r:embed="rId8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725144"/>
            <a:ext cx="3456384" cy="1944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44208" y="3789040"/>
            <a:ext cx="2483768" cy="278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4786856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9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13</a:t>
            </a:fld>
            <a:endParaRPr lang="ru-RU" sz="900">
              <a:solidFill>
                <a:srgbClr val="FEFEF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19672" y="188640"/>
            <a:ext cx="629697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СПЕКТАКЛИ </a:t>
            </a:r>
            <a:endParaRPr lang="ru-RU" sz="2800" b="1" cap="none" spc="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899592" y="908720"/>
          <a:ext cx="5256584" cy="3657600"/>
        </p:xfrm>
        <a:graphic>
          <a:graphicData uri="http://schemas.openxmlformats.org/drawingml/2006/table">
            <a:tbl>
              <a:tblPr/>
              <a:tblGrid>
                <a:gridCol w="360040"/>
                <a:gridCol w="4896544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"/>
                          <a:ea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</a:rPr>
                        <a:t>Спектакль «Блокада»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latin typeface="Calibri"/>
                          <a:ea typeface="Times New Roman"/>
                        </a:rPr>
                        <a:t>2020 г., Россия, 120 мин</a:t>
                      </a:r>
                      <a:endParaRPr lang="ru-RU" sz="1600" b="1" dirty="0">
                        <a:latin typeface="Calibri"/>
                        <a:ea typeface="Times New Roman"/>
                      </a:endParaRPr>
                    </a:p>
                    <a:p>
                      <a:pPr algn="just"/>
                      <a:r>
                        <a:rPr lang="ru-RU" sz="1600" dirty="0">
                          <a:latin typeface="Calibri"/>
                          <a:ea typeface="Times New Roman"/>
                        </a:rPr>
                        <a:t>https://www.youtube.com/watch?v=75uXJYg2cD8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Calibri"/>
                          <a:ea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</a:rPr>
                        <a:t>Спектакль «872 дня. Голоса блокадного города»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latin typeface="Calibri"/>
                          <a:ea typeface="Times New Roman"/>
                        </a:rPr>
                        <a:t>2021 г., г.Санкт-Петербург</a:t>
                      </a:r>
                      <a:endParaRPr lang="ru-RU" sz="1600" b="1" dirty="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Calibri"/>
                          <a:ea typeface="Times New Roman"/>
                        </a:rPr>
                        <a:t>3</a:t>
                      </a:r>
                      <a:endParaRPr lang="ru-RU" sz="160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</a:rPr>
                        <a:t>Музыкальный спектакль «Сын полка</a:t>
                      </a: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</a:rPr>
                        <a:t>».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Calibri"/>
                          <a:ea typeface="Times New Roman"/>
                        </a:rPr>
                        <a:t>7+, Москва, 60 мин.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Calibri"/>
                          <a:ea typeface="Times New Roman"/>
                        </a:rPr>
                        <a:t>https</a:t>
                      </a:r>
                      <a:r>
                        <a:rPr lang="ru-RU" sz="1600" b="1" dirty="0">
                          <a:latin typeface="Calibri"/>
                          <a:ea typeface="Times New Roman"/>
                        </a:rPr>
                        <a:t>://www.youtube.com/watch?v=k89vSSGEfXA</a:t>
                      </a:r>
                      <a:endParaRPr lang="ru-RU" sz="1600" dirty="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Calibri"/>
                          <a:ea typeface="Times New Roman"/>
                        </a:rPr>
                        <a:t>4</a:t>
                      </a:r>
                      <a:endParaRPr lang="ru-RU" sz="160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</a:rPr>
                        <a:t>Спектакль «Без срока давности</a:t>
                      </a: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</a:rPr>
                        <a:t>»</a:t>
                      </a:r>
                      <a:r>
                        <a:rPr lang="ru-RU" sz="1600" b="1" dirty="0" smtClean="0">
                          <a:latin typeface="Calibri"/>
                          <a:ea typeface="Times New Roman"/>
                        </a:rPr>
                        <a:t>. </a:t>
                      </a:r>
                      <a:r>
                        <a:rPr lang="ru-RU" sz="1600" b="0" dirty="0" smtClean="0">
                          <a:latin typeface="Calibri"/>
                          <a:ea typeface="Times New Roman"/>
                        </a:rPr>
                        <a:t>2014 </a:t>
                      </a:r>
                      <a:r>
                        <a:rPr lang="ru-RU" sz="1600" b="0" dirty="0">
                          <a:latin typeface="Calibri"/>
                          <a:ea typeface="Times New Roman"/>
                        </a:rPr>
                        <a:t>г, 34 мин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Calibri"/>
                          <a:ea typeface="Times New Roman"/>
                        </a:rPr>
                        <a:t>http://www.novospasskoe-city.ru/news/spektakl_bez_sroka_davnosti/2020-05-09-18272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Calibri"/>
                          <a:ea typeface="Times New Roman"/>
                        </a:rPr>
                        <a:t>5</a:t>
                      </a:r>
                      <a:endParaRPr lang="ru-RU" sz="160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</a:rPr>
                        <a:t>Спектакль «Без срока давности</a:t>
                      </a: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</a:rPr>
                        <a:t>». </a:t>
                      </a:r>
                      <a:r>
                        <a:rPr lang="ru-RU" sz="1600" dirty="0" smtClean="0">
                          <a:latin typeface="Calibri"/>
                          <a:ea typeface="Times New Roman"/>
                        </a:rPr>
                        <a:t>г.Уфа</a:t>
                      </a:r>
                      <a:r>
                        <a:rPr lang="ru-RU" sz="1600" dirty="0">
                          <a:latin typeface="Calibri"/>
                          <a:ea typeface="Times New Roman"/>
                        </a:rPr>
                        <a:t>, 2021 г.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0" dirty="0">
                          <a:latin typeface="Calibri"/>
                          <a:ea typeface="Times New Roman"/>
                        </a:rPr>
                        <a:t>https://news.rusoil.net/event/narodnyy-studencheskiy-teatr-st-art-predstavlyaet-spektakl-bez-sroka-davnosti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4869160"/>
            <a:ext cx="2673648" cy="1700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2924944"/>
            <a:ext cx="2583712" cy="1463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4869160"/>
            <a:ext cx="2752834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568" y="4869160"/>
            <a:ext cx="2561769" cy="1554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72200" y="692696"/>
            <a:ext cx="2510774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4786856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9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14</a:t>
            </a:fld>
            <a:endParaRPr lang="ru-RU" sz="900">
              <a:solidFill>
                <a:srgbClr val="FEFEF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188640"/>
            <a:ext cx="54006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РАДИО</a:t>
            </a:r>
            <a:r>
              <a:rPr lang="ru-RU" sz="2800" b="1" cap="none" spc="0" dirty="0" smtClean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СПЕКТАКЛИ </a:t>
            </a:r>
            <a:endParaRPr lang="ru-RU" sz="2800" b="1" cap="none" spc="0" dirty="0">
              <a:ln w="1905"/>
              <a:solidFill>
                <a:srgbClr val="000099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683568" y="764704"/>
          <a:ext cx="5112568" cy="5878692"/>
        </p:xfrm>
        <a:graphic>
          <a:graphicData uri="http://schemas.openxmlformats.org/drawingml/2006/table">
            <a:tbl>
              <a:tblPr/>
              <a:tblGrid>
                <a:gridCol w="364643"/>
                <a:gridCol w="4747925"/>
              </a:tblGrid>
              <a:tr h="49834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"/>
                          <a:ea typeface="Times New Roman"/>
                        </a:rPr>
                        <a:t>1</a:t>
                      </a:r>
                      <a:endParaRPr lang="ru-RU" sz="1600" dirty="0">
                        <a:latin typeface="Calibri"/>
                        <a:ea typeface="Times New Roman"/>
                      </a:endParaRPr>
                    </a:p>
                  </a:txBody>
                  <a:tcPr marL="63171" marR="631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solidFill>
                            <a:srgbClr val="C00000"/>
                          </a:solidFill>
                          <a:latin typeface="Calibri"/>
                          <a:ea typeface="Times New Roman"/>
                        </a:rPr>
                        <a:t>Радиоспектакль</a:t>
                      </a: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</a:rPr>
                        <a:t> «Срока давности не имеет»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0" dirty="0">
                          <a:latin typeface="Calibri"/>
                          <a:ea typeface="Times New Roman"/>
                        </a:rPr>
                        <a:t>СССР, 1985 г., время звучания: 01:56:10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0" dirty="0">
                          <a:latin typeface="Calibri"/>
                          <a:ea typeface="Times New Roman"/>
                        </a:rPr>
                        <a:t>https://akniga.org/afanasev-aleksandr-sroka-davnosti-ne-imeet</a:t>
                      </a:r>
                    </a:p>
                  </a:txBody>
                  <a:tcPr marL="63171" marR="631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805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Calibri"/>
                          <a:ea typeface="Times New Roman"/>
                        </a:rPr>
                        <a:t>2</a:t>
                      </a:r>
                      <a:endParaRPr lang="ru-RU" sz="1600">
                        <a:latin typeface="Calibri"/>
                        <a:ea typeface="Times New Roman"/>
                      </a:endParaRPr>
                    </a:p>
                  </a:txBody>
                  <a:tcPr marL="63171" marR="631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solidFill>
                            <a:srgbClr val="C00000"/>
                          </a:solidFill>
                          <a:latin typeface="Calibri"/>
                          <a:ea typeface="Times New Roman"/>
                        </a:rPr>
                        <a:t>Радиоспектакль</a:t>
                      </a: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</a:rPr>
                        <a:t> «Лиза Чайкина»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Calibri"/>
                          <a:ea typeface="Times New Roman"/>
                        </a:rPr>
                        <a:t>СССР, 1971 г., время звучания: 01:05:21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u="sng" dirty="0">
                          <a:solidFill>
                            <a:srgbClr val="0000FF"/>
                          </a:solidFill>
                          <a:latin typeface="Calibri"/>
                          <a:ea typeface="Times New Roman"/>
                          <a:hlinkClick r:id="rId3"/>
                        </a:rPr>
                        <a:t>http://www.leningrad.me/load/radiospektakli_sssr/o_vov/liza_chajkina_1971_radiospektakl_sssr/8-1-0-843</a:t>
                      </a:r>
                      <a:endParaRPr lang="ru-RU" sz="1600" dirty="0">
                        <a:latin typeface="Calibri"/>
                        <a:ea typeface="Times New Roman"/>
                      </a:endParaRPr>
                    </a:p>
                  </a:txBody>
                  <a:tcPr marL="63171" marR="631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805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Calibri"/>
                          <a:ea typeface="Times New Roman"/>
                        </a:rPr>
                        <a:t>3</a:t>
                      </a:r>
                      <a:endParaRPr lang="ru-RU" sz="1600">
                        <a:latin typeface="Calibri"/>
                        <a:ea typeface="Times New Roman"/>
                      </a:endParaRPr>
                    </a:p>
                  </a:txBody>
                  <a:tcPr marL="63171" marR="631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</a:rPr>
                        <a:t>Четвертая высота (1980)</a:t>
                      </a:r>
                      <a:endParaRPr lang="ru-RU" sz="1600" dirty="0">
                        <a:solidFill>
                          <a:srgbClr val="C00000"/>
                        </a:solidFill>
                        <a:latin typeface="Calibri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Calibri"/>
                          <a:ea typeface="Times New Roman"/>
                        </a:rPr>
                        <a:t>СССР, 1980 г., время озвучивания 36 мин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u="sng" dirty="0">
                          <a:solidFill>
                            <a:srgbClr val="0000FF"/>
                          </a:solidFill>
                          <a:latin typeface="Calibri"/>
                          <a:ea typeface="Times New Roman"/>
                          <a:hlinkClick r:id="rId4"/>
                        </a:rPr>
                        <a:t>http://www.leningrad.me/load/radiospektakli_sssr/o_vov/chetvjortaja_vysota_1980_radiospektakl_sssr/8-1-0-818</a:t>
                      </a:r>
                      <a:endParaRPr lang="ru-RU" sz="1600" dirty="0">
                        <a:latin typeface="Calibri"/>
                        <a:ea typeface="Times New Roman"/>
                      </a:endParaRPr>
                    </a:p>
                  </a:txBody>
                  <a:tcPr marL="63171" marR="631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805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Calibri"/>
                          <a:ea typeface="Times New Roman"/>
                        </a:rPr>
                        <a:t>4</a:t>
                      </a:r>
                      <a:endParaRPr lang="ru-RU" sz="1600">
                        <a:latin typeface="Calibri"/>
                        <a:ea typeface="Times New Roman"/>
                      </a:endParaRPr>
                    </a:p>
                  </a:txBody>
                  <a:tcPr marL="63171" marR="631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</a:rPr>
                        <a:t>Странный господин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Calibri"/>
                          <a:ea typeface="Times New Roman"/>
                        </a:rPr>
                        <a:t>1973 г., время озвучивания 45:28 мин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u="sng" dirty="0">
                          <a:solidFill>
                            <a:srgbClr val="0000FF"/>
                          </a:solidFill>
                          <a:latin typeface="Calibri"/>
                          <a:ea typeface="Times New Roman"/>
                          <a:hlinkClick r:id="rId5"/>
                        </a:rPr>
                        <a:t>http://www.leningrad.me/load/radiospektakli_sssr/o_vov/strannyj_gospodin_1973_radiospektakl_sssr/8-1-0-764</a:t>
                      </a:r>
                      <a:endParaRPr lang="ru-RU" sz="1600" dirty="0">
                        <a:latin typeface="Calibri"/>
                        <a:ea typeface="Times New Roman"/>
                      </a:endParaRPr>
                    </a:p>
                  </a:txBody>
                  <a:tcPr marL="63171" marR="631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805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latin typeface="Calibri"/>
                          <a:ea typeface="Times New Roman"/>
                        </a:rPr>
                        <a:t>5</a:t>
                      </a:r>
                    </a:p>
                  </a:txBody>
                  <a:tcPr marL="63171" marR="631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</a:rPr>
                        <a:t>Великое противостояние (1970) Автор: Кассиль Л.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Calibri"/>
                          <a:ea typeface="Times New Roman"/>
                        </a:rPr>
                        <a:t>СССР</a:t>
                      </a:r>
                      <a:r>
                        <a:rPr lang="ru-RU" sz="1600" dirty="0">
                          <a:latin typeface="Calibri"/>
                          <a:ea typeface="Times New Roman"/>
                        </a:rPr>
                        <a:t>, 1970 г., время озвучивания 56:41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Calibri"/>
                          <a:ea typeface="Times New Roman"/>
                          <a:hlinkClick r:id="rId6"/>
                        </a:rPr>
                        <a:t>https://www.youtube.com/watch?v=i6tC5_Nyf68</a:t>
                      </a:r>
                      <a:endParaRPr lang="ru-RU" sz="1600" dirty="0">
                        <a:latin typeface="Calibri"/>
                        <a:ea typeface="Times New Roman"/>
                      </a:endParaRPr>
                    </a:p>
                  </a:txBody>
                  <a:tcPr marL="63171" marR="631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344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latin typeface="Calibri"/>
                          <a:ea typeface="Times New Roman"/>
                        </a:rPr>
                        <a:t>6</a:t>
                      </a:r>
                    </a:p>
                  </a:txBody>
                  <a:tcPr marL="63171" marR="631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</a:rPr>
                        <a:t>Ангелы пана </a:t>
                      </a:r>
                      <a:r>
                        <a:rPr lang="ru-RU" sz="1600" b="1" dirty="0" err="1" smtClean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</a:rPr>
                        <a:t>Громека</a:t>
                      </a: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</a:rPr>
                        <a:t>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Calibri"/>
                          <a:ea typeface="Times New Roman"/>
                        </a:rPr>
                        <a:t>СССР, 1954, время озвучивания 23:34 мин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Calibri"/>
                          <a:ea typeface="Times New Roman"/>
                          <a:hlinkClick r:id="rId7"/>
                        </a:rPr>
                        <a:t>https</a:t>
                      </a:r>
                      <a:r>
                        <a:rPr lang="ru-RU" sz="1600" dirty="0">
                          <a:latin typeface="Calibri"/>
                          <a:ea typeface="Times New Roman"/>
                          <a:hlinkClick r:id="rId7"/>
                        </a:rPr>
                        <a:t>://www.youtube.com/watch?v=4-STtvoQ4b4</a:t>
                      </a:r>
                      <a:endParaRPr lang="ru-RU" sz="1600" dirty="0">
                        <a:latin typeface="Calibri"/>
                        <a:ea typeface="Times New Roman"/>
                      </a:endParaRPr>
                    </a:p>
                  </a:txBody>
                  <a:tcPr marL="63171" marR="631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Рисунок 4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8184" y="260648"/>
            <a:ext cx="2528962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16216" y="1700808"/>
            <a:ext cx="2050296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72200" y="3356992"/>
            <a:ext cx="2392045" cy="1839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300192" y="5085184"/>
            <a:ext cx="2626360" cy="148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4786856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9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15</a:t>
            </a:fld>
            <a:endParaRPr lang="ru-RU" sz="900">
              <a:solidFill>
                <a:srgbClr val="FEFEF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79712" y="0"/>
            <a:ext cx="54006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ВИРТУАЛЬНЫЕ ВЫСТАВКИ</a:t>
            </a:r>
            <a:r>
              <a:rPr lang="ru-RU" sz="2000" b="1" cap="none" spc="0" dirty="0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ru-RU" sz="2000" b="1" cap="none" spc="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95536" y="480060"/>
          <a:ext cx="8424936" cy="6377940"/>
        </p:xfrm>
        <a:graphic>
          <a:graphicData uri="http://schemas.openxmlformats.org/drawingml/2006/table">
            <a:tbl>
              <a:tblPr/>
              <a:tblGrid>
                <a:gridCol w="551163"/>
                <a:gridCol w="7873773"/>
              </a:tblGrid>
              <a:tr h="635000">
                <a:tc>
                  <a:txBody>
                    <a:bodyPr/>
                    <a:lstStyle/>
                    <a:p>
                      <a:pPr indent="270510" algn="ctr">
                        <a:spcAft>
                          <a:spcPts val="0"/>
                        </a:spcAft>
                      </a:pPr>
                      <a:r>
                        <a:rPr lang="ru-RU" sz="1550" b="1" dirty="0">
                          <a:latin typeface="Calibri"/>
                          <a:ea typeface="Times New Roman"/>
                        </a:rPr>
                        <a:t>1</a:t>
                      </a:r>
                      <a:endParaRPr lang="ru-RU" sz="1550" dirty="0">
                        <a:latin typeface="Calibri"/>
                        <a:ea typeface="Times New Roman"/>
                      </a:endParaRPr>
                    </a:p>
                  </a:txBody>
                  <a:tcPr marL="51955" marR="519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70510" algn="just">
                        <a:spcAft>
                          <a:spcPts val="0"/>
                        </a:spcAft>
                      </a:pPr>
                      <a:r>
                        <a:rPr lang="ru-RU" sz="1550" b="1" i="0" u="none" strike="noStrike" cap="none" dirty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+mn-cs"/>
                          <a:sym typeface="Arial"/>
                        </a:rPr>
                        <a:t>Виртуальная	 выставка	 «Смоленщина	 в	 годы	 оккупации	 1941—1943</a:t>
                      </a:r>
                      <a:r>
                        <a:rPr lang="ru-RU" sz="1550" b="1" i="0" u="none" strike="noStrike" cap="none" dirty="0" smtClean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+mn-cs"/>
                          <a:sym typeface="Arial"/>
                        </a:rPr>
                        <a:t>».  </a:t>
                      </a:r>
                      <a:r>
                        <a:rPr lang="ru-RU" sz="1550" b="0" i="0" u="none" strike="noStrike" cap="none" dirty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+mn-cs"/>
                          <a:sym typeface="Arial"/>
                        </a:rPr>
                        <a:t>Сайт Областного  государственного  казенного  учреждения  «Государственный  архив Смоленской  области».  </a:t>
                      </a:r>
                      <a:r>
                        <a:rPr lang="ru-RU" sz="1550" b="0" i="0" u="none" strike="noStrike" cap="none" dirty="0" smtClean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+mn-cs"/>
                          <a:sym typeface="Arial"/>
                        </a:rPr>
                        <a:t>https</a:t>
                      </a:r>
                      <a:r>
                        <a:rPr lang="ru-RU" sz="1550" b="0" i="0" u="none" strike="noStrike" cap="none" dirty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+mn-cs"/>
                          <a:sym typeface="Arial"/>
                        </a:rPr>
                        <a:t>://gaso.admin-smolensk.ru/virtualnye-vystavki  </a:t>
                      </a:r>
                    </a:p>
                  </a:txBody>
                  <a:tcPr marL="51955" marR="519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50" b="1" dirty="0">
                          <a:latin typeface="Calibri"/>
                          <a:ea typeface="Times New Roman"/>
                        </a:rPr>
                        <a:t>2</a:t>
                      </a:r>
                      <a:endParaRPr lang="ru-RU" sz="1550" dirty="0">
                        <a:latin typeface="Calibri"/>
                        <a:ea typeface="Times New Roman"/>
                      </a:endParaRPr>
                    </a:p>
                  </a:txBody>
                  <a:tcPr marL="51955" marR="519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550" b="1" i="0" u="none" strike="noStrike" cap="none" dirty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+mn-cs"/>
                          <a:sym typeface="Arial"/>
                        </a:rPr>
                        <a:t>Музей	и	война. </a:t>
                      </a:r>
                      <a:r>
                        <a:rPr lang="ru-RU" sz="1550" b="1" i="0" u="none" strike="noStrike" cap="none" dirty="0" smtClean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+mn-cs"/>
                          <a:sym typeface="Arial"/>
                        </a:rPr>
                        <a:t> </a:t>
                      </a:r>
                      <a:r>
                        <a:rPr lang="ru-RU" sz="1550" b="0" i="0" u="none" strike="noStrike" cap="none" dirty="0" smtClean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+mn-cs"/>
                          <a:sym typeface="Arial"/>
                        </a:rPr>
                        <a:t>Иллюстрированный </a:t>
                      </a:r>
                      <a:r>
                        <a:rPr lang="ru-RU" sz="1550" b="0" i="0" u="none" strike="noStrike" cap="none" dirty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+mn-cs"/>
                          <a:sym typeface="Arial"/>
                        </a:rPr>
                        <a:t>альбом-каталог коллекций Государственного центрального музея современной истории России периода Великой Отечественной войны  1941—1945  гг.   :  http://vm.sovrhistory.ru/sovremennoy-istorii-rossii/msir-museum-and-war</a:t>
                      </a:r>
                    </a:p>
                  </a:txBody>
                  <a:tcPr marL="51955" marR="519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5000">
                <a:tc>
                  <a:txBody>
                    <a:bodyPr/>
                    <a:lstStyle/>
                    <a:p>
                      <a:pPr indent="270510" algn="ctr">
                        <a:spcAft>
                          <a:spcPts val="0"/>
                        </a:spcAft>
                      </a:pPr>
                      <a:r>
                        <a:rPr lang="ru-RU" sz="1550" b="1">
                          <a:latin typeface="Calibri"/>
                          <a:ea typeface="Times New Roman"/>
                        </a:rPr>
                        <a:t>3</a:t>
                      </a:r>
                      <a:endParaRPr lang="ru-RU" sz="1550">
                        <a:latin typeface="Calibri"/>
                        <a:ea typeface="Times New Roman"/>
                      </a:endParaRPr>
                    </a:p>
                  </a:txBody>
                  <a:tcPr marL="51955" marR="519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70510" algn="just">
                        <a:spcAft>
                          <a:spcPts val="0"/>
                        </a:spcAft>
                      </a:pPr>
                      <a:r>
                        <a:rPr lang="ru-RU" sz="1550" b="1" i="0" u="none" strike="noStrike" cap="none" dirty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+mn-cs"/>
                          <a:sym typeface="Arial"/>
                        </a:rPr>
                        <a:t>Виртуальная	 выставка	 «И	 помнить	 страшно,	 и	 забыть	 нельзя». </a:t>
                      </a:r>
                      <a:r>
                        <a:rPr lang="ru-RU" sz="1550" b="1" i="0" u="none" strike="noStrike" cap="none" dirty="0" smtClean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+mn-cs"/>
                          <a:sym typeface="Arial"/>
                        </a:rPr>
                        <a:t> </a:t>
                      </a:r>
                      <a:r>
                        <a:rPr lang="ru-RU" sz="1550" b="0" i="0" u="none" strike="noStrike" cap="none" dirty="0" smtClean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+mn-cs"/>
                          <a:sym typeface="Arial"/>
                          <a:hlinkClick r:id="rId3"/>
                        </a:rPr>
                        <a:t>ЦРБ </a:t>
                      </a:r>
                      <a:r>
                        <a:rPr lang="ru-RU" sz="1550" b="0" i="0" u="none" strike="noStrike" cap="none" dirty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+mn-cs"/>
                          <a:sym typeface="Arial"/>
                          <a:hlinkClick r:id="rId3"/>
                        </a:rPr>
                        <a:t>им. В. Г. Белинского ЦБС Калининского района подготовила видео-выставку, посвященную Международному Дню освобождения узников фашистских лагерей</a:t>
                      </a:r>
                      <a:r>
                        <a:rPr lang="ru-RU" sz="1550" b="0" i="0" u="none" strike="noStrike" cap="none" dirty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+mn-cs"/>
                          <a:sym typeface="Arial"/>
                        </a:rPr>
                        <a:t>.   </a:t>
                      </a:r>
                      <a:r>
                        <a:rPr lang="ru-RU" sz="1550" b="0" i="0" u="none" strike="noStrike" cap="none" dirty="0" smtClean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+mn-cs"/>
                          <a:sym typeface="Arial"/>
                        </a:rPr>
                        <a:t> </a:t>
                      </a:r>
                      <a:r>
                        <a:rPr lang="ru-RU" sz="1550" b="0" i="0" u="none" strike="noStrike" cap="none" dirty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+mn-cs"/>
                          <a:sym typeface="Arial"/>
                          <a:hlinkClick r:id="rId4"/>
                        </a:rPr>
                        <a:t>https://vk.com/video-63453177_456239523</a:t>
                      </a:r>
                      <a:endParaRPr lang="ru-RU" sz="1550" b="0" i="0" u="none" strike="noStrike" cap="none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+mn-cs"/>
                        <a:sym typeface="Arial"/>
                      </a:endParaRPr>
                    </a:p>
                  </a:txBody>
                  <a:tcPr marL="51955" marR="519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5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50" b="1" dirty="0">
                          <a:latin typeface="Calibri"/>
                          <a:ea typeface="Times New Roman"/>
                        </a:rPr>
                        <a:t>4</a:t>
                      </a:r>
                      <a:endParaRPr lang="ru-RU" sz="1550" dirty="0">
                        <a:latin typeface="Calibri"/>
                        <a:ea typeface="Times New Roman"/>
                      </a:endParaRPr>
                    </a:p>
                  </a:txBody>
                  <a:tcPr marL="51955" marR="519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550" b="1" i="0" u="none" strike="noStrike" cap="none" dirty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+mn-cs"/>
                          <a:sym typeface="Arial"/>
                        </a:rPr>
                        <a:t>Виртуальная выставка "И помнить страшно, и забыть нельзя"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550" b="0" i="0" u="none" strike="noStrike" cap="none" dirty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+mn-cs"/>
                          <a:sym typeface="Arial"/>
                        </a:rPr>
                        <a:t>Книжная виртуальная выставка, подготовленная Горно-Алтайской городской библиотечной системой к Международному Дню освобождения узников фашистских </a:t>
                      </a:r>
                      <a:r>
                        <a:rPr lang="ru-RU" sz="1550" b="0" i="0" u="none" strike="noStrike" cap="none" dirty="0" smtClean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+mn-cs"/>
                          <a:sym typeface="Arial"/>
                        </a:rPr>
                        <a:t>лагерей. https</a:t>
                      </a:r>
                      <a:r>
                        <a:rPr lang="ru-RU" sz="1550" b="0" i="0" u="none" strike="noStrike" cap="none" dirty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+mn-cs"/>
                          <a:sym typeface="Arial"/>
                        </a:rPr>
                        <a:t>://www.youtube.com/watch?v=ed_4aMUd4mE</a:t>
                      </a:r>
                    </a:p>
                  </a:txBody>
                  <a:tcPr marL="51955" marR="519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5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50" b="1" dirty="0">
                          <a:latin typeface="Calibri"/>
                          <a:ea typeface="Times New Roman"/>
                        </a:rPr>
                        <a:t>5</a:t>
                      </a:r>
                      <a:endParaRPr lang="ru-RU" sz="1550" dirty="0">
                        <a:latin typeface="Calibri"/>
                        <a:ea typeface="Times New Roman"/>
                      </a:endParaRPr>
                    </a:p>
                  </a:txBody>
                  <a:tcPr marL="51955" marR="519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550" b="1" i="0" u="none" strike="noStrike" cap="none" dirty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+mn-cs"/>
                          <a:sym typeface="Arial"/>
                        </a:rPr>
                        <a:t>Виртуальная	 выставка	 «О	 зверствах,	 чинимых	 немецкими оккупантами</a:t>
                      </a:r>
                      <a:r>
                        <a:rPr lang="ru-RU" sz="1550" b="1" i="0" u="none" strike="noStrike" cap="none" dirty="0" smtClean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+mn-cs"/>
                          <a:sym typeface="Arial"/>
                        </a:rPr>
                        <a:t>». </a:t>
                      </a:r>
                      <a:r>
                        <a:rPr lang="ru-RU" sz="1550" b="0" i="0" u="none" strike="noStrike" cap="none" dirty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+mn-cs"/>
                          <a:sym typeface="Arial"/>
                        </a:rPr>
                        <a:t>Сайт  КУВО  «Государственный  архив  общественно-политической  истории </a:t>
                      </a:r>
                      <a:r>
                        <a:rPr lang="ru-RU" sz="1550" b="0" i="0" u="none" strike="noStrike" cap="none" dirty="0" smtClean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+mn-cs"/>
                          <a:sym typeface="Arial"/>
                        </a:rPr>
                        <a:t>Воронежской</a:t>
                      </a:r>
                      <a:r>
                        <a:rPr lang="ru-RU" sz="1550" b="0" i="0" u="none" strike="noStrike" cap="none" dirty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+mn-cs"/>
                          <a:sym typeface="Arial"/>
                        </a:rPr>
                        <a:t>  области</a:t>
                      </a:r>
                      <a:r>
                        <a:rPr lang="ru-RU" sz="1550" b="0" i="0" u="none" strike="noStrike" cap="none" dirty="0" smtClean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+mn-cs"/>
                          <a:sym typeface="Arial"/>
                        </a:rPr>
                        <a:t>».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550" b="0" i="0" u="none" strike="noStrike" cap="none" dirty="0" smtClean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+mn-cs"/>
                          <a:sym typeface="Arial"/>
                          <a:hlinkClick r:id="rId5"/>
                        </a:rPr>
                        <a:t>http</a:t>
                      </a:r>
                      <a:r>
                        <a:rPr lang="ru-RU" sz="1550" b="0" i="0" u="none" strike="noStrike" cap="none" dirty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+mn-cs"/>
                          <a:sym typeface="Arial"/>
                          <a:hlinkClick r:id="rId5"/>
                        </a:rPr>
                        <a:t>://www.arsvo.ru/informacionnaya_deyatelnost/vystavki/o-zverstvah-chinimyh-nemeckimi-okkupantami-k-yubileyu-velikoj-pobedy</a:t>
                      </a:r>
                      <a:endParaRPr lang="ru-RU" sz="1550" b="0" i="0" u="none" strike="noStrike" cap="none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+mn-cs"/>
                        <a:sym typeface="Arial"/>
                      </a:endParaRPr>
                    </a:p>
                  </a:txBody>
                  <a:tcPr marL="51955" marR="519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5000">
                <a:tc>
                  <a:txBody>
                    <a:bodyPr/>
                    <a:lstStyle/>
                    <a:p>
                      <a:pPr indent="270510" algn="ctr">
                        <a:spcAft>
                          <a:spcPts val="0"/>
                        </a:spcAft>
                      </a:pPr>
                      <a:r>
                        <a:rPr lang="ru-RU" sz="1550" b="1" dirty="0">
                          <a:latin typeface="Calibri"/>
                          <a:ea typeface="Times New Roman"/>
                        </a:rPr>
                        <a:t>6</a:t>
                      </a:r>
                      <a:endParaRPr lang="ru-RU" sz="1550" dirty="0">
                        <a:latin typeface="Calibri"/>
                        <a:ea typeface="Times New Roman"/>
                      </a:endParaRPr>
                    </a:p>
                  </a:txBody>
                  <a:tcPr marL="51955" marR="519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70510" algn="just">
                        <a:spcAft>
                          <a:spcPts val="0"/>
                        </a:spcAft>
                      </a:pPr>
                      <a:r>
                        <a:rPr lang="ru-RU" sz="1550" b="1" i="0" u="none" strike="noStrike" cap="none" dirty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+mn-cs"/>
                          <a:sym typeface="Arial"/>
                        </a:rPr>
                        <a:t>Виртуальная	 выставка	 «”Это	 нужно	 живым</a:t>
                      </a:r>
                      <a:r>
                        <a:rPr lang="ru-RU" sz="1550" b="1" i="0" u="none" strike="noStrike" cap="none" dirty="0" smtClean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+mn-cs"/>
                          <a:sym typeface="Arial"/>
                        </a:rPr>
                        <a:t>…”.</a:t>
                      </a:r>
                    </a:p>
                    <a:p>
                      <a:pPr indent="270510" algn="just">
                        <a:spcAft>
                          <a:spcPts val="0"/>
                        </a:spcAft>
                      </a:pPr>
                      <a:r>
                        <a:rPr lang="ru-RU" sz="1550" b="0" i="0" u="none" strike="noStrike" cap="none" dirty="0" smtClean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+mn-cs"/>
                          <a:sym typeface="Arial"/>
                        </a:rPr>
                        <a:t>О</a:t>
                      </a:r>
                      <a:r>
                        <a:rPr lang="ru-RU" sz="1550" b="0" i="0" u="none" strike="noStrike" cap="none" dirty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+mn-cs"/>
                          <a:sym typeface="Arial"/>
                        </a:rPr>
                        <a:t>	</a:t>
                      </a:r>
                      <a:r>
                        <a:rPr lang="ru-RU" sz="1550" b="0" i="0" u="none" strike="noStrike" cap="none" dirty="0" smtClean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+mn-cs"/>
                          <a:sym typeface="Arial"/>
                        </a:rPr>
                        <a:t>злодеяниях</a:t>
                      </a:r>
                      <a:r>
                        <a:rPr lang="ru-RU" sz="1550" b="0" i="0" u="none" strike="noStrike" cap="none" dirty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+mn-cs"/>
                          <a:sym typeface="Arial"/>
                        </a:rPr>
                        <a:t>	 немецко-фашистских	захватчиков	в	Курской	области	(1941—1943	гг.)» ОКУ </a:t>
                      </a:r>
                      <a:r>
                        <a:rPr lang="ru-RU" sz="1550" b="0" i="0" u="none" strike="noStrike" cap="none" dirty="0" err="1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+mn-cs"/>
                          <a:sym typeface="Arial"/>
                        </a:rPr>
                        <a:t>Госархив</a:t>
                      </a:r>
                      <a:r>
                        <a:rPr lang="ru-RU" sz="1550" b="0" i="0" u="none" strike="noStrike" cap="none" dirty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+mn-cs"/>
                          <a:sym typeface="Arial"/>
                        </a:rPr>
                        <a:t> Курской </a:t>
                      </a:r>
                      <a:r>
                        <a:rPr lang="ru-RU" sz="1550" b="0" i="0" u="none" strike="noStrike" cap="none" dirty="0" smtClean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+mn-cs"/>
                          <a:sym typeface="Arial"/>
                        </a:rPr>
                        <a:t>области.</a:t>
                      </a:r>
                      <a:r>
                        <a:rPr lang="ru-RU" sz="1550" b="0" i="0" u="none" strike="noStrike" cap="none" dirty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+mn-cs"/>
                          <a:sym typeface="Arial"/>
                        </a:rPr>
                        <a:t>	 http</a:t>
                      </a:r>
                      <a:r>
                        <a:rPr lang="ru-RU" sz="1550" b="0" i="0" u="none" strike="noStrike" cap="none" dirty="0" smtClean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+mn-cs"/>
                          <a:sym typeface="Arial"/>
                        </a:rPr>
                        <a:t>://</a:t>
                      </a:r>
                      <a:r>
                        <a:rPr lang="en-US" sz="1550" b="0" i="0" u="none" strike="noStrike" cap="none" dirty="0" smtClean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+mn-cs"/>
                          <a:sym typeface="Arial"/>
                        </a:rPr>
                        <a:t>archive</a:t>
                      </a:r>
                      <a:r>
                        <a:rPr lang="ru-RU" sz="1550" b="0" i="0" u="none" strike="noStrike" cap="none" dirty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+mn-cs"/>
                          <a:sym typeface="Arial"/>
                        </a:rPr>
                        <a:t>.</a:t>
                      </a:r>
                      <a:r>
                        <a:rPr lang="en-US" sz="1550" b="0" i="0" u="none" strike="noStrike" cap="none" dirty="0" err="1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+mn-cs"/>
                          <a:sym typeface="Arial"/>
                        </a:rPr>
                        <a:t>rkursk</a:t>
                      </a:r>
                      <a:r>
                        <a:rPr lang="ru-RU" sz="1550" b="0" i="0" u="none" strike="noStrike" cap="none" dirty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+mn-cs"/>
                          <a:sym typeface="Arial"/>
                        </a:rPr>
                        <a:t>.</a:t>
                      </a:r>
                      <a:r>
                        <a:rPr lang="en-US" sz="1550" b="0" i="0" u="none" strike="noStrike" cap="none" dirty="0" err="1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+mn-cs"/>
                          <a:sym typeface="Arial"/>
                        </a:rPr>
                        <a:t>ru</a:t>
                      </a:r>
                      <a:r>
                        <a:rPr lang="ru-RU" sz="1550" b="0" i="0" u="none" strike="noStrike" cap="none" dirty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+mn-cs"/>
                          <a:sym typeface="Arial"/>
                        </a:rPr>
                        <a:t>/</a:t>
                      </a:r>
                      <a:r>
                        <a:rPr lang="en-US" sz="1550" b="0" i="0" u="none" strike="noStrike" cap="none" dirty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+mn-cs"/>
                          <a:sym typeface="Arial"/>
                        </a:rPr>
                        <a:t>virtual</a:t>
                      </a:r>
                      <a:r>
                        <a:rPr lang="ru-RU" sz="1550" b="0" i="0" u="none" strike="noStrike" cap="none" dirty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+mn-cs"/>
                          <a:sym typeface="Arial"/>
                        </a:rPr>
                        <a:t>_</a:t>
                      </a:r>
                      <a:r>
                        <a:rPr lang="en-US" sz="1550" b="0" i="0" u="none" strike="noStrike" cap="none" dirty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+mn-cs"/>
                          <a:sym typeface="Arial"/>
                        </a:rPr>
                        <a:t>events</a:t>
                      </a:r>
                      <a:r>
                        <a:rPr lang="ru-RU" sz="1550" b="0" i="0" u="none" strike="noStrike" cap="none" dirty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+mn-cs"/>
                          <a:sym typeface="Arial"/>
                        </a:rPr>
                        <a:t>/</a:t>
                      </a:r>
                      <a:r>
                        <a:rPr lang="en-US" sz="1550" b="0" i="0" u="none" strike="noStrike" cap="none" dirty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+mn-cs"/>
                          <a:sym typeface="Arial"/>
                        </a:rPr>
                        <a:t>atrocity</a:t>
                      </a:r>
                      <a:r>
                        <a:rPr lang="ru-RU" sz="1550" b="0" i="0" u="none" strike="noStrike" cap="none" dirty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+mn-cs"/>
                          <a:sym typeface="Arial"/>
                        </a:rPr>
                        <a:t>/#</a:t>
                      </a:r>
                    </a:p>
                  </a:txBody>
                  <a:tcPr marL="51955" marR="519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50" b="1" dirty="0">
                          <a:latin typeface="Calibri"/>
                          <a:ea typeface="Times New Roman"/>
                        </a:rPr>
                        <a:t>7</a:t>
                      </a:r>
                      <a:endParaRPr lang="ru-RU" sz="1550" dirty="0">
                        <a:latin typeface="Calibri"/>
                        <a:ea typeface="Times New Roman"/>
                      </a:endParaRPr>
                    </a:p>
                  </a:txBody>
                  <a:tcPr marL="51955" marR="519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550" b="1" i="0" u="none" strike="noStrike" cap="none" dirty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+mn-cs"/>
                          <a:sym typeface="Arial"/>
                        </a:rPr>
                        <a:t>Выставка	 «Ни	 давности,	 ни	 забвения».</a:t>
                      </a:r>
                      <a:r>
                        <a:rPr lang="ru-RU" sz="1550" b="0" i="0" u="none" strike="noStrike" cap="none" dirty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+mn-cs"/>
                          <a:sym typeface="Arial"/>
                        </a:rPr>
                        <a:t>	ОКУ ГАОПИ Курской области </a:t>
                      </a:r>
                      <a:r>
                        <a:rPr lang="ru-RU" sz="1550" b="0" i="0" u="none" strike="noStrike" cap="none" dirty="0" smtClean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+mn-cs"/>
                          <a:sym typeface="Arial"/>
                        </a:rPr>
                        <a:t>.  http</a:t>
                      </a:r>
                      <a:r>
                        <a:rPr lang="ru-RU" sz="1550" b="0" i="0" u="none" strike="noStrike" cap="none" dirty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+mn-cs"/>
                          <a:sym typeface="Arial"/>
                        </a:rPr>
                        <a:t>://archive.rkursk.ru/virtual_events/gaopi_oblivion</a:t>
                      </a:r>
                    </a:p>
                  </a:txBody>
                  <a:tcPr marL="51955" marR="519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4786856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9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16</a:t>
            </a:fld>
            <a:endParaRPr lang="ru-RU" sz="900">
              <a:solidFill>
                <a:srgbClr val="FEFEF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79712" y="0"/>
            <a:ext cx="54006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ВИРТУАЛЬНЫЕ ВЫСТАВКИ</a:t>
            </a:r>
            <a:r>
              <a:rPr lang="ru-RU" sz="2000" b="1" cap="none" spc="0" dirty="0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ru-RU" sz="2000" b="1" cap="none" spc="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39552" y="518160"/>
          <a:ext cx="8424936" cy="6096000"/>
        </p:xfrm>
        <a:graphic>
          <a:graphicData uri="http://schemas.openxmlformats.org/drawingml/2006/table">
            <a:tbl>
              <a:tblPr/>
              <a:tblGrid>
                <a:gridCol w="677004"/>
                <a:gridCol w="7747932"/>
              </a:tblGrid>
              <a:tr h="31261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"/>
                          <a:ea typeface="Times New Roman"/>
                        </a:rPr>
                        <a:t>7</a:t>
                      </a:r>
                      <a:endParaRPr lang="ru-RU" sz="1600" dirty="0">
                        <a:latin typeface="Calibri"/>
                        <a:ea typeface="Times New Roman"/>
                      </a:endParaRPr>
                    </a:p>
                  </a:txBody>
                  <a:tcPr marL="63944" marR="639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0955" algn="just"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</a:rPr>
                        <a:t>Выставка	 «Ни	 давности,	 ни	 забвения».</a:t>
                      </a:r>
                      <a:r>
                        <a:rPr lang="ru-RU" sz="1600" dirty="0">
                          <a:latin typeface="Calibri"/>
                          <a:ea typeface="Times New Roman"/>
                        </a:rPr>
                        <a:t>	ОКУ ГАОПИ Курской области. http://archive.rkursk.ru/virtual_events/gaopi_oblivion</a:t>
                      </a:r>
                    </a:p>
                  </a:txBody>
                  <a:tcPr marL="63944" marR="639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153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Calibri"/>
                          <a:ea typeface="Times New Roman"/>
                        </a:rPr>
                        <a:t>8</a:t>
                      </a:r>
                      <a:endParaRPr lang="ru-RU" sz="1600">
                        <a:latin typeface="Calibri"/>
                        <a:ea typeface="Times New Roman"/>
                      </a:endParaRPr>
                    </a:p>
                  </a:txBody>
                  <a:tcPr marL="63944" marR="639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0955"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</a:rPr>
                        <a:t>«Без	срока	давности.	Документы	свидетельствуют…»	</a:t>
                      </a:r>
                    </a:p>
                    <a:p>
                      <a:pPr indent="20955"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Calibri"/>
                          <a:ea typeface="Times New Roman"/>
                        </a:rPr>
                        <a:t>Виртуальная выставка о преступлениях нацистов на оккупированной территории современной Липецкой области в 1941—1943 гг.  </a:t>
                      </a:r>
                    </a:p>
                    <a:p>
                      <a:pPr indent="20955"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Calibri"/>
                          <a:ea typeface="Times New Roman"/>
                        </a:rPr>
                        <a:t>http://госархив48.рф/2070-2</a:t>
                      </a:r>
                    </a:p>
                  </a:txBody>
                  <a:tcPr marL="63944" marR="639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5231">
                <a:tc>
                  <a:txBody>
                    <a:bodyPr/>
                    <a:lstStyle/>
                    <a:p>
                      <a:pPr indent="270510"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Calibri"/>
                          <a:ea typeface="Times New Roman"/>
                        </a:rPr>
                        <a:t>9</a:t>
                      </a:r>
                      <a:endParaRPr lang="ru-RU" sz="1600">
                        <a:latin typeface="Calibri"/>
                        <a:ea typeface="Times New Roman"/>
                      </a:endParaRPr>
                    </a:p>
                  </a:txBody>
                  <a:tcPr marL="63944" marR="639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0955"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</a:rPr>
                        <a:t>«Без	 срока	 давности».</a:t>
                      </a:r>
                      <a:r>
                        <a:rPr lang="ru-RU" sz="1600" dirty="0">
                          <a:latin typeface="Calibri"/>
                          <a:ea typeface="Times New Roman"/>
                        </a:rPr>
                        <a:t>	 </a:t>
                      </a:r>
                    </a:p>
                    <a:p>
                      <a:pPr indent="20955"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Calibri"/>
                          <a:ea typeface="Times New Roman"/>
                        </a:rPr>
                        <a:t>Виртуальная  историко-документальная  выставка о  преступлениях  нацистов  на  оккупированной  территории  </a:t>
                      </a:r>
                      <a:r>
                        <a:rPr lang="ru-RU" sz="1600" dirty="0" err="1">
                          <a:latin typeface="Calibri"/>
                          <a:ea typeface="Times New Roman"/>
                        </a:rPr>
                        <a:t>Орловщины</a:t>
                      </a:r>
                      <a:r>
                        <a:rPr lang="ru-RU" sz="1600" dirty="0">
                          <a:latin typeface="Calibri"/>
                          <a:ea typeface="Times New Roman"/>
                        </a:rPr>
                        <a:t>.  Сайт Государственного  архива  Орловской  области.   https://catalog.gaorel.ru/2020-5 </a:t>
                      </a:r>
                    </a:p>
                  </a:txBody>
                  <a:tcPr marL="63944" marR="639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8923">
                <a:tc>
                  <a:txBody>
                    <a:bodyPr/>
                    <a:lstStyle/>
                    <a:p>
                      <a:pPr indent="270510"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Calibri"/>
                          <a:ea typeface="Times New Roman"/>
                        </a:rPr>
                        <a:t>10</a:t>
                      </a:r>
                      <a:endParaRPr lang="ru-RU" sz="1600">
                        <a:latin typeface="Calibri"/>
                        <a:ea typeface="Times New Roman"/>
                      </a:endParaRPr>
                    </a:p>
                  </a:txBody>
                  <a:tcPr marL="63944" marR="639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0955"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</a:rPr>
                        <a:t>Виртуальная выставка «Без срока </a:t>
                      </a: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</a:rPr>
                        <a:t>давности».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Calibri"/>
                        <a:ea typeface="Times New Roman"/>
                      </a:endParaRPr>
                    </a:p>
                    <a:p>
                      <a:pPr indent="20955"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Calibri"/>
                          <a:ea typeface="Times New Roman"/>
                        </a:rPr>
                        <a:t>Главное архивное управление города Москвы. Центральный государственный архив города Москвы. </a:t>
                      </a:r>
                      <a:r>
                        <a:rPr lang="ru-RU" sz="1600" b="1" dirty="0">
                          <a:latin typeface="Calibri"/>
                          <a:ea typeface="Times New Roman"/>
                        </a:rPr>
                        <a:t>https://vistav3.wixsite.com/bezsrokadavnosti</a:t>
                      </a:r>
                      <a:endParaRPr lang="ru-RU" sz="1600" dirty="0">
                        <a:latin typeface="Calibri"/>
                        <a:ea typeface="Times New Roman"/>
                      </a:endParaRPr>
                    </a:p>
                  </a:txBody>
                  <a:tcPr marL="63944" marR="639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5231">
                <a:tc>
                  <a:txBody>
                    <a:bodyPr/>
                    <a:lstStyle/>
                    <a:p>
                      <a:pPr indent="270510" algn="just">
                        <a:spcAft>
                          <a:spcPts val="0"/>
                        </a:spcAft>
                      </a:pPr>
                      <a:r>
                        <a:rPr lang="ru-RU" sz="1600">
                          <a:latin typeface="Calibri"/>
                          <a:ea typeface="Times New Roman"/>
                        </a:rPr>
                        <a:t>11</a:t>
                      </a:r>
                    </a:p>
                  </a:txBody>
                  <a:tcPr marL="63944" marR="639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0955" algn="just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</a:rPr>
                        <a:t>Без</a:t>
                      </a: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</a:rPr>
                        <a:t>	срока	давности.	Военные	преступления	на	новгородской	земле	в	1941-1944	 годах</a:t>
                      </a: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</a:rPr>
                        <a:t>».</a:t>
                      </a:r>
                    </a:p>
                    <a:p>
                      <a:pPr indent="20955" algn="just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Calibri"/>
                          <a:ea typeface="Times New Roman"/>
                        </a:rPr>
                        <a:t>Интернет-проект  </a:t>
                      </a:r>
                      <a:r>
                        <a:rPr lang="ru-RU" sz="1600" dirty="0">
                          <a:latin typeface="Calibri"/>
                          <a:ea typeface="Times New Roman"/>
                        </a:rPr>
                        <a:t>государственных  архивов  Новгородской  области.   http://expo.novarchiv.org/expo/2020/03 </a:t>
                      </a:r>
                    </a:p>
                  </a:txBody>
                  <a:tcPr marL="63944" marR="639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5231">
                <a:tc>
                  <a:txBody>
                    <a:bodyPr/>
                    <a:lstStyle/>
                    <a:p>
                      <a:pPr indent="270510" algn="just">
                        <a:spcAft>
                          <a:spcPts val="0"/>
                        </a:spcAft>
                      </a:pPr>
                      <a:r>
                        <a:rPr lang="ru-RU" sz="1600">
                          <a:latin typeface="Calibri"/>
                          <a:ea typeface="Times New Roman"/>
                        </a:rPr>
                        <a:t>12</a:t>
                      </a:r>
                    </a:p>
                  </a:txBody>
                  <a:tcPr marL="63944" marR="639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0955"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</a:rPr>
                        <a:t>Интернет-проект	 «Освобождение	 Осетии	 в	 годы	 Великой  Отечественной войны».</a:t>
                      </a:r>
                      <a:r>
                        <a:rPr lang="ru-RU" sz="1600" dirty="0">
                          <a:latin typeface="Calibri"/>
                          <a:ea typeface="Times New Roman"/>
                        </a:rPr>
                        <a:t> Сайт Архивной службы Республики Северная Осетия — Алания.   http://archive-osetia.ru/75-2/osvobozhdenie-osetii-v-gody-velikoj-otechestvennoj-vojny  </a:t>
                      </a:r>
                    </a:p>
                  </a:txBody>
                  <a:tcPr marL="63944" marR="639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5231">
                <a:tc>
                  <a:txBody>
                    <a:bodyPr/>
                    <a:lstStyle/>
                    <a:p>
                      <a:pPr indent="270510" algn="just">
                        <a:spcAft>
                          <a:spcPts val="0"/>
                        </a:spcAft>
                      </a:pPr>
                      <a:r>
                        <a:rPr lang="ru-RU" sz="1600">
                          <a:latin typeface="Calibri"/>
                          <a:ea typeface="Times New Roman"/>
                        </a:rPr>
                        <a:t>13</a:t>
                      </a:r>
                    </a:p>
                  </a:txBody>
                  <a:tcPr marL="63944" marR="639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0955"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</a:rPr>
                        <a:t>«Без	срока	давности…	К	75-летию	Победы	в	Великой Отечественной	войне». </a:t>
                      </a:r>
                      <a:r>
                        <a:rPr lang="ru-RU" sz="1600" dirty="0">
                          <a:latin typeface="Calibri"/>
                          <a:ea typeface="Times New Roman"/>
                        </a:rPr>
                        <a:t>Сайт ГКУ РК «Государственный архив Республики Крым».  : http://krymgosarchiv.ru/vystavki/1554-bez-sroka-davnosti-k-75-letiyu-pobedy-v-velikoj-otechestvennoj-vojne</a:t>
                      </a:r>
                    </a:p>
                  </a:txBody>
                  <a:tcPr marL="63944" marR="639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4786856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9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17</a:t>
            </a:fld>
            <a:endParaRPr lang="ru-RU" sz="900">
              <a:solidFill>
                <a:srgbClr val="FEFEF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79712" y="0"/>
            <a:ext cx="54006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ВИРТУАЛЬНЫЕ ВЫСТАВКИ</a:t>
            </a:r>
            <a:r>
              <a:rPr lang="ru-RU" sz="2000" b="1" cap="none" spc="0" dirty="0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ru-RU" sz="2000" b="1" cap="none" spc="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692696"/>
            <a:ext cx="2664296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692696"/>
            <a:ext cx="2952328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5229200"/>
            <a:ext cx="3744416" cy="126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76" y="2636912"/>
            <a:ext cx="4320480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20072" y="4941168"/>
            <a:ext cx="3672408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48064" y="2636912"/>
            <a:ext cx="3779912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60232" y="692696"/>
            <a:ext cx="2483768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4786856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9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18</a:t>
            </a:fld>
            <a:endParaRPr lang="ru-RU" sz="900">
              <a:solidFill>
                <a:srgbClr val="FEFEF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79712" y="188640"/>
            <a:ext cx="54006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СКУЛЬПТУРА</a:t>
            </a:r>
            <a:r>
              <a:rPr lang="ru-RU" sz="2000" b="1" cap="none" spc="0" dirty="0" smtClean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ru-RU" sz="2000" b="1" cap="none" spc="0" dirty="0">
              <a:ln w="1905"/>
              <a:solidFill>
                <a:srgbClr val="000099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755576" y="692696"/>
          <a:ext cx="8064896" cy="6096000"/>
        </p:xfrm>
        <a:graphic>
          <a:graphicData uri="http://schemas.openxmlformats.org/drawingml/2006/table">
            <a:tbl>
              <a:tblPr/>
              <a:tblGrid>
                <a:gridCol w="360040"/>
                <a:gridCol w="7704856"/>
              </a:tblGrid>
              <a:tr h="23905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"/>
                          <a:ea typeface="Times New Roman"/>
                        </a:rPr>
                        <a:t>1</a:t>
                      </a:r>
                      <a:endParaRPr lang="ru-RU" sz="1600" dirty="0">
                        <a:latin typeface="Calibri"/>
                        <a:ea typeface="Times New Roman"/>
                      </a:endParaRPr>
                    </a:p>
                  </a:txBody>
                  <a:tcPr marL="48898" marR="488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"/>
                          <a:ea typeface="Times New Roman"/>
                        </a:rPr>
                        <a:t>Памятный крест Жертвам геноцида XX </a:t>
                      </a:r>
                      <a:r>
                        <a:rPr lang="ru-RU" sz="1600" b="1" dirty="0" smtClean="0">
                          <a:latin typeface="Calibri"/>
                          <a:ea typeface="Times New Roman"/>
                        </a:rPr>
                        <a:t>века. </a:t>
                      </a:r>
                      <a:r>
                        <a:rPr lang="ru-RU" sz="1600" dirty="0" smtClean="0">
                          <a:latin typeface="Calibri"/>
                          <a:ea typeface="Times New Roman"/>
                        </a:rPr>
                        <a:t>Северный </a:t>
                      </a:r>
                      <a:r>
                        <a:rPr lang="ru-RU" sz="1600" dirty="0">
                          <a:latin typeface="Calibri"/>
                          <a:ea typeface="Times New Roman"/>
                        </a:rPr>
                        <a:t>район, Орел</a:t>
                      </a:r>
                    </a:p>
                  </a:txBody>
                  <a:tcPr marL="48898" marR="488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05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latin typeface="Calibri"/>
                          <a:ea typeface="Times New Roman"/>
                        </a:rPr>
                        <a:t>2</a:t>
                      </a:r>
                    </a:p>
                  </a:txBody>
                  <a:tcPr marL="48898" marR="488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"/>
                          <a:ea typeface="Times New Roman"/>
                        </a:rPr>
                        <a:t>Мемориал узникам концентрационных </a:t>
                      </a:r>
                      <a:r>
                        <a:rPr lang="ru-RU" sz="1600" b="1" dirty="0" smtClean="0">
                          <a:latin typeface="Calibri"/>
                          <a:ea typeface="Times New Roman"/>
                        </a:rPr>
                        <a:t>лагерей. </a:t>
                      </a:r>
                      <a:r>
                        <a:rPr lang="ru-RU" sz="1600" dirty="0" smtClean="0">
                          <a:latin typeface="Calibri"/>
                          <a:ea typeface="Times New Roman"/>
                        </a:rPr>
                        <a:t>Володарский </a:t>
                      </a:r>
                      <a:r>
                        <a:rPr lang="ru-RU" sz="1600" dirty="0">
                          <a:latin typeface="Calibri"/>
                          <a:ea typeface="Times New Roman"/>
                        </a:rPr>
                        <a:t>район, Брянск</a:t>
                      </a:r>
                    </a:p>
                  </a:txBody>
                  <a:tcPr marL="48898" marR="488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05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latin typeface="Calibri"/>
                          <a:ea typeface="Times New Roman"/>
                        </a:rPr>
                        <a:t>3</a:t>
                      </a:r>
                    </a:p>
                  </a:txBody>
                  <a:tcPr marL="48898" marR="488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"/>
                          <a:ea typeface="Times New Roman"/>
                        </a:rPr>
                        <a:t>Памятник узникам фашистских </a:t>
                      </a:r>
                      <a:r>
                        <a:rPr lang="ru-RU" sz="1600" b="1" dirty="0" smtClean="0">
                          <a:latin typeface="Calibri"/>
                          <a:ea typeface="Times New Roman"/>
                        </a:rPr>
                        <a:t>концлагерей. </a:t>
                      </a:r>
                      <a:r>
                        <a:rPr lang="ru-RU" sz="1600" dirty="0" smtClean="0">
                          <a:latin typeface="Calibri"/>
                          <a:ea typeface="Times New Roman"/>
                        </a:rPr>
                        <a:t>Спас-Деменск</a:t>
                      </a:r>
                      <a:r>
                        <a:rPr lang="ru-RU" sz="1600" dirty="0">
                          <a:latin typeface="Calibri"/>
                          <a:ea typeface="Times New Roman"/>
                        </a:rPr>
                        <a:t>, Калужская область</a:t>
                      </a:r>
                    </a:p>
                  </a:txBody>
                  <a:tcPr marL="48898" marR="488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05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Calibri"/>
                          <a:ea typeface="Times New Roman"/>
                        </a:rPr>
                        <a:t>4</a:t>
                      </a:r>
                    </a:p>
                  </a:txBody>
                  <a:tcPr marL="48898" marR="488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"/>
                          <a:ea typeface="Times New Roman"/>
                        </a:rPr>
                        <a:t>Памятник Узникам </a:t>
                      </a:r>
                      <a:r>
                        <a:rPr lang="ru-RU" sz="1600" b="1" dirty="0" smtClean="0">
                          <a:latin typeface="Calibri"/>
                          <a:ea typeface="Times New Roman"/>
                        </a:rPr>
                        <a:t>концлагерей.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Calibri"/>
                          <a:ea typeface="Times New Roman"/>
                        </a:rPr>
                        <a:t>пос</a:t>
                      </a:r>
                      <a:r>
                        <a:rPr lang="ru-RU" sz="1600" dirty="0">
                          <a:latin typeface="Calibri"/>
                          <a:ea typeface="Times New Roman"/>
                        </a:rPr>
                        <a:t>. Ферзиково, </a:t>
                      </a:r>
                      <a:r>
                        <a:rPr lang="ru-RU" sz="1600" dirty="0" err="1">
                          <a:latin typeface="Calibri"/>
                          <a:ea typeface="Times New Roman"/>
                        </a:rPr>
                        <a:t>Ферзиковский</a:t>
                      </a:r>
                      <a:r>
                        <a:rPr lang="ru-RU" sz="1600" dirty="0">
                          <a:latin typeface="Calibri"/>
                          <a:ea typeface="Times New Roman"/>
                        </a:rPr>
                        <a:t> район, Калужская область</a:t>
                      </a:r>
                    </a:p>
                  </a:txBody>
                  <a:tcPr marL="48898" marR="488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05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Calibri"/>
                          <a:ea typeface="Times New Roman"/>
                        </a:rPr>
                        <a:t>5</a:t>
                      </a:r>
                    </a:p>
                  </a:txBody>
                  <a:tcPr marL="48898" marR="488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"/>
                          <a:ea typeface="Times New Roman"/>
                        </a:rPr>
                        <a:t>Памятник </a:t>
                      </a:r>
                      <a:r>
                        <a:rPr lang="ru-RU" sz="1600" b="1" dirty="0" err="1">
                          <a:latin typeface="Calibri"/>
                          <a:ea typeface="Times New Roman"/>
                        </a:rPr>
                        <a:t>думиничанам-узникам</a:t>
                      </a:r>
                      <a:r>
                        <a:rPr lang="ru-RU" sz="1600" b="1" dirty="0">
                          <a:latin typeface="Calibri"/>
                          <a:ea typeface="Times New Roman"/>
                        </a:rPr>
                        <a:t> фашистских застенков в годы ВОВ</a:t>
                      </a:r>
                      <a:endParaRPr lang="ru-RU" sz="1600" dirty="0">
                        <a:latin typeface="Calibri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latin typeface="Calibri"/>
                          <a:ea typeface="Times New Roman"/>
                        </a:rPr>
                        <a:t>пгт</a:t>
                      </a:r>
                      <a:r>
                        <a:rPr lang="ru-RU" sz="1600" dirty="0">
                          <a:latin typeface="Calibri"/>
                          <a:ea typeface="Times New Roman"/>
                        </a:rPr>
                        <a:t> Думиничи, </a:t>
                      </a:r>
                      <a:r>
                        <a:rPr lang="ru-RU" sz="1600" dirty="0" err="1">
                          <a:latin typeface="Calibri"/>
                          <a:ea typeface="Times New Roman"/>
                        </a:rPr>
                        <a:t>Думиничский</a:t>
                      </a:r>
                      <a:r>
                        <a:rPr lang="ru-RU" sz="1600" dirty="0">
                          <a:latin typeface="Calibri"/>
                          <a:ea typeface="Times New Roman"/>
                        </a:rPr>
                        <a:t> район, Калужская область</a:t>
                      </a:r>
                    </a:p>
                  </a:txBody>
                  <a:tcPr marL="48898" marR="488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05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latin typeface="Calibri"/>
                          <a:ea typeface="Times New Roman"/>
                        </a:rPr>
                        <a:t>6</a:t>
                      </a:r>
                    </a:p>
                  </a:txBody>
                  <a:tcPr marL="48898" marR="488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"/>
                          <a:ea typeface="Times New Roman"/>
                        </a:rPr>
                        <a:t>Мемориал памяти партизан, расстрелянных 1 сентября 1942 г.</a:t>
                      </a:r>
                      <a:endParaRPr lang="ru-RU" sz="1600" dirty="0">
                        <a:latin typeface="Calibri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Calibri"/>
                          <a:ea typeface="Times New Roman"/>
                        </a:rPr>
                        <a:t>Красный Сулин, Ростовская область</a:t>
                      </a:r>
                    </a:p>
                  </a:txBody>
                  <a:tcPr marL="48898" marR="488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58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latin typeface="Calibri"/>
                          <a:ea typeface="Times New Roman"/>
                        </a:rPr>
                        <a:t>7</a:t>
                      </a:r>
                    </a:p>
                  </a:txBody>
                  <a:tcPr marL="48898" marR="488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"/>
                          <a:ea typeface="Times New Roman"/>
                        </a:rPr>
                        <a:t>Обелиск на месте расстрела </a:t>
                      </a:r>
                      <a:r>
                        <a:rPr lang="ru-RU" sz="1600" b="1" dirty="0" err="1">
                          <a:latin typeface="Calibri"/>
                          <a:ea typeface="Times New Roman"/>
                        </a:rPr>
                        <a:t>зерноградцев</a:t>
                      </a:r>
                      <a:r>
                        <a:rPr lang="ru-RU" sz="1600" b="1" dirty="0">
                          <a:latin typeface="Calibri"/>
                          <a:ea typeface="Times New Roman"/>
                        </a:rPr>
                        <a:t> в годы Великой Отечественной войны</a:t>
                      </a:r>
                      <a:endParaRPr lang="ru-RU" sz="1600" dirty="0">
                        <a:latin typeface="Calibri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Calibri"/>
                          <a:ea typeface="Times New Roman"/>
                        </a:rPr>
                        <a:t>Зерноград, Ростовская область</a:t>
                      </a:r>
                    </a:p>
                  </a:txBody>
                  <a:tcPr marL="48898" marR="488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05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latin typeface="Calibri"/>
                          <a:ea typeface="Times New Roman"/>
                        </a:rPr>
                        <a:t>8</a:t>
                      </a:r>
                    </a:p>
                  </a:txBody>
                  <a:tcPr marL="48898" marR="488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"/>
                          <a:ea typeface="Times New Roman"/>
                        </a:rPr>
                        <a:t>Памятный знак на месте расстрела </a:t>
                      </a:r>
                      <a:r>
                        <a:rPr lang="ru-RU" sz="1600" b="1" dirty="0" err="1">
                          <a:latin typeface="Calibri"/>
                          <a:ea typeface="Times New Roman"/>
                        </a:rPr>
                        <a:t>зерноградских</a:t>
                      </a:r>
                      <a:r>
                        <a:rPr lang="ru-RU" sz="1600" b="1" dirty="0">
                          <a:latin typeface="Calibri"/>
                          <a:ea typeface="Times New Roman"/>
                        </a:rPr>
                        <a:t> патриотов немецкими оккупантами в 1943 </a:t>
                      </a:r>
                      <a:r>
                        <a:rPr lang="ru-RU" sz="1600" b="1" dirty="0" err="1">
                          <a:latin typeface="Calibri"/>
                          <a:ea typeface="Times New Roman"/>
                        </a:rPr>
                        <a:t>году</a:t>
                      </a:r>
                      <a:r>
                        <a:rPr lang="ru-RU" sz="1600" dirty="0" err="1">
                          <a:latin typeface="Calibri"/>
                          <a:ea typeface="Times New Roman"/>
                        </a:rPr>
                        <a:t>.Зерноград</a:t>
                      </a:r>
                      <a:r>
                        <a:rPr lang="ru-RU" sz="1600" dirty="0">
                          <a:latin typeface="Calibri"/>
                          <a:ea typeface="Times New Roman"/>
                        </a:rPr>
                        <a:t>, Ростовская область</a:t>
                      </a:r>
                    </a:p>
                  </a:txBody>
                  <a:tcPr marL="48898" marR="488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58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latin typeface="Calibri"/>
                          <a:ea typeface="Times New Roman"/>
                        </a:rPr>
                        <a:t>9</a:t>
                      </a:r>
                    </a:p>
                  </a:txBody>
                  <a:tcPr marL="48898" marR="488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Calibri"/>
                          <a:ea typeface="Times New Roman"/>
                        </a:rPr>
                        <a:t>Мемориальная плита в память о мирных жителях, расстрелянных немецко-фашистскими оккупантами в годы Великой Отечественной войны</a:t>
                      </a:r>
                      <a:endParaRPr lang="ru-RU" sz="1600">
                        <a:latin typeface="Calibri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latin typeface="Calibri"/>
                          <a:ea typeface="Times New Roman"/>
                        </a:rPr>
                        <a:t>Фокинский район, Брянск</a:t>
                      </a:r>
                    </a:p>
                  </a:txBody>
                  <a:tcPr marL="48898" marR="488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58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latin typeface="Calibri"/>
                          <a:ea typeface="Times New Roman"/>
                        </a:rPr>
                        <a:t>10</a:t>
                      </a:r>
                    </a:p>
                  </a:txBody>
                  <a:tcPr marL="48898" marR="488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"/>
                          <a:ea typeface="Times New Roman"/>
                        </a:rPr>
                        <a:t>Братская могила жителей, расстрелянных в 1942 г. немецко-фашистскими захватчиками близ с. </a:t>
                      </a:r>
                      <a:r>
                        <a:rPr lang="ru-RU" sz="1600" b="1" dirty="0" err="1" smtClean="0">
                          <a:latin typeface="Calibri"/>
                          <a:ea typeface="Times New Roman"/>
                        </a:rPr>
                        <a:t>Журиничи</a:t>
                      </a:r>
                      <a:r>
                        <a:rPr lang="ru-RU" sz="1600" b="1" dirty="0" smtClean="0">
                          <a:latin typeface="Calibri"/>
                          <a:ea typeface="Times New Roman"/>
                        </a:rPr>
                        <a:t>. </a:t>
                      </a:r>
                      <a:r>
                        <a:rPr lang="ru-RU" sz="1600" dirty="0" smtClean="0">
                          <a:latin typeface="Calibri"/>
                          <a:ea typeface="Times New Roman"/>
                        </a:rPr>
                        <a:t>Брянский </a:t>
                      </a:r>
                      <a:r>
                        <a:rPr lang="ru-RU" sz="1600" dirty="0">
                          <a:latin typeface="Calibri"/>
                          <a:ea typeface="Times New Roman"/>
                        </a:rPr>
                        <a:t>район, Брянская область</a:t>
                      </a:r>
                    </a:p>
                  </a:txBody>
                  <a:tcPr marL="48898" marR="488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52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latin typeface="Calibri"/>
                          <a:ea typeface="Times New Roman"/>
                        </a:rPr>
                        <a:t>11</a:t>
                      </a:r>
                    </a:p>
                  </a:txBody>
                  <a:tcPr marL="48898" marR="488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Calibri"/>
                          <a:ea typeface="Times New Roman"/>
                        </a:rPr>
                        <a:t>Памятник расстрелянным евреям в Почеп</a:t>
                      </a:r>
                      <a:r>
                        <a:rPr lang="ru-RU" sz="1600">
                          <a:latin typeface="Calibri"/>
                          <a:ea typeface="Times New Roman"/>
                        </a:rPr>
                        <a:t>, Брянская область</a:t>
                      </a:r>
                    </a:p>
                  </a:txBody>
                  <a:tcPr marL="48898" marR="488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58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latin typeface="Calibri"/>
                          <a:ea typeface="Times New Roman"/>
                        </a:rPr>
                        <a:t>12</a:t>
                      </a:r>
                    </a:p>
                  </a:txBody>
                  <a:tcPr marL="48898" marR="488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"/>
                          <a:ea typeface="Times New Roman"/>
                        </a:rPr>
                        <a:t>Братская могила 325 мирных жителей, расстрелянных в 1941 г. немецко-фашистскими захватчиками</a:t>
                      </a:r>
                      <a:r>
                        <a:rPr lang="ru-RU" sz="1600" b="1" dirty="0" smtClean="0">
                          <a:latin typeface="Calibri"/>
                          <a:ea typeface="Times New Roman"/>
                        </a:rPr>
                        <a:t>. </a:t>
                      </a:r>
                      <a:r>
                        <a:rPr lang="ru-RU" sz="1600" dirty="0" smtClean="0">
                          <a:latin typeface="Calibri"/>
                          <a:ea typeface="Times New Roman"/>
                        </a:rPr>
                        <a:t>д</a:t>
                      </a:r>
                      <a:r>
                        <a:rPr lang="ru-RU" sz="1600" dirty="0">
                          <a:latin typeface="Calibri"/>
                          <a:ea typeface="Times New Roman"/>
                        </a:rPr>
                        <a:t>. </a:t>
                      </a:r>
                      <a:r>
                        <a:rPr lang="ru-RU" sz="1600" dirty="0" err="1">
                          <a:latin typeface="Calibri"/>
                          <a:ea typeface="Times New Roman"/>
                        </a:rPr>
                        <a:t>Хацунь</a:t>
                      </a:r>
                      <a:r>
                        <a:rPr lang="ru-RU" sz="1600" dirty="0">
                          <a:latin typeface="Calibri"/>
                          <a:ea typeface="Times New Roman"/>
                        </a:rPr>
                        <a:t>, </a:t>
                      </a:r>
                      <a:r>
                        <a:rPr lang="ru-RU" sz="1600" dirty="0" err="1">
                          <a:latin typeface="Calibri"/>
                          <a:ea typeface="Times New Roman"/>
                        </a:rPr>
                        <a:t>Карачевский</a:t>
                      </a:r>
                      <a:r>
                        <a:rPr lang="ru-RU" sz="1600" dirty="0">
                          <a:latin typeface="Calibri"/>
                          <a:ea typeface="Times New Roman"/>
                        </a:rPr>
                        <a:t> район, Брянская область</a:t>
                      </a:r>
                    </a:p>
                  </a:txBody>
                  <a:tcPr marL="48898" marR="488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05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latin typeface="Calibri"/>
                          <a:ea typeface="Times New Roman"/>
                        </a:rPr>
                        <a:t>13</a:t>
                      </a:r>
                    </a:p>
                  </a:txBody>
                  <a:tcPr marL="48898" marR="488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"/>
                          <a:ea typeface="Times New Roman"/>
                        </a:rPr>
                        <a:t>Захоронение мирных жителей, расстрелянных фашистами в 1943 г.</a:t>
                      </a:r>
                      <a:endParaRPr lang="ru-RU" sz="1600" dirty="0">
                        <a:latin typeface="Calibri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latin typeface="Calibri"/>
                          <a:ea typeface="Times New Roman"/>
                        </a:rPr>
                        <a:t>Карачевский</a:t>
                      </a:r>
                      <a:r>
                        <a:rPr lang="ru-RU" sz="1600" dirty="0">
                          <a:latin typeface="Calibri"/>
                          <a:ea typeface="Times New Roman"/>
                        </a:rPr>
                        <a:t> район, Брянская область</a:t>
                      </a:r>
                    </a:p>
                  </a:txBody>
                  <a:tcPr marL="48898" marR="488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58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latin typeface="Calibri"/>
                          <a:ea typeface="Times New Roman"/>
                        </a:rPr>
                        <a:t>14</a:t>
                      </a:r>
                    </a:p>
                  </a:txBody>
                  <a:tcPr marL="48898" marR="488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"/>
                          <a:ea typeface="Times New Roman"/>
                        </a:rPr>
                        <a:t>Памятник мирным жителям, погибшим в годы Великой Отечественной войны</a:t>
                      </a:r>
                      <a:endParaRPr lang="ru-RU" sz="1600" dirty="0">
                        <a:latin typeface="Calibri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Calibri"/>
                          <a:ea typeface="Times New Roman"/>
                        </a:rPr>
                        <a:t>с. Малое Полпино, Брянский район, Брянская область</a:t>
                      </a:r>
                    </a:p>
                  </a:txBody>
                  <a:tcPr marL="48898" marR="488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4786856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9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19</a:t>
            </a:fld>
            <a:endParaRPr lang="ru-RU" sz="900">
              <a:solidFill>
                <a:srgbClr val="FEFEF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971600" y="620688"/>
          <a:ext cx="7920880" cy="6042660"/>
        </p:xfrm>
        <a:graphic>
          <a:graphicData uri="http://schemas.openxmlformats.org/drawingml/2006/table">
            <a:tbl>
              <a:tblPr/>
              <a:tblGrid>
                <a:gridCol w="538311"/>
                <a:gridCol w="7382569"/>
              </a:tblGrid>
              <a:tr h="2794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Calibri"/>
                          <a:ea typeface="Times New Roman"/>
                        </a:rPr>
                        <a:t>15</a:t>
                      </a:r>
                    </a:p>
                  </a:txBody>
                  <a:tcPr marL="57150" marR="571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"/>
                          <a:ea typeface="Times New Roman"/>
                        </a:rPr>
                        <a:t>Братская могила мирных жителей</a:t>
                      </a:r>
                      <a:endParaRPr lang="ru-RU" sz="1600" dirty="0">
                        <a:latin typeface="Calibri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Calibri"/>
                          <a:ea typeface="Times New Roman"/>
                        </a:rPr>
                        <a:t>д. Большие Савки, Кировский район, Калужская область</a:t>
                      </a:r>
                    </a:p>
                  </a:txBody>
                  <a:tcPr marL="57150" marR="571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latin typeface="Calibri"/>
                          <a:ea typeface="Times New Roman"/>
                        </a:rPr>
                        <a:t>16</a:t>
                      </a:r>
                    </a:p>
                  </a:txBody>
                  <a:tcPr marL="57150" marR="571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"/>
                          <a:ea typeface="Times New Roman"/>
                        </a:rPr>
                        <a:t>Братская могила мирных </a:t>
                      </a:r>
                      <a:r>
                        <a:rPr lang="ru-RU" sz="1600" b="1" dirty="0" smtClean="0">
                          <a:latin typeface="Calibri"/>
                          <a:ea typeface="Times New Roman"/>
                        </a:rPr>
                        <a:t>жителей.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 err="1" smtClean="0">
                          <a:latin typeface="Calibri"/>
                          <a:ea typeface="Times New Roman"/>
                        </a:rPr>
                        <a:t>рп</a:t>
                      </a:r>
                      <a:r>
                        <a:rPr lang="ru-RU" sz="1600" dirty="0">
                          <a:latin typeface="Calibri"/>
                          <a:ea typeface="Times New Roman"/>
                        </a:rPr>
                        <a:t>. Суземка, </a:t>
                      </a:r>
                      <a:r>
                        <a:rPr lang="ru-RU" sz="1600" dirty="0" err="1">
                          <a:latin typeface="Calibri"/>
                          <a:ea typeface="Times New Roman"/>
                        </a:rPr>
                        <a:t>Суземский</a:t>
                      </a:r>
                      <a:r>
                        <a:rPr lang="ru-RU" sz="1600" dirty="0">
                          <a:latin typeface="Calibri"/>
                          <a:ea typeface="Times New Roman"/>
                        </a:rPr>
                        <a:t> район, Брянская область</a:t>
                      </a:r>
                    </a:p>
                  </a:txBody>
                  <a:tcPr marL="57150" marR="571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latin typeface="Calibri"/>
                          <a:ea typeface="Times New Roman"/>
                        </a:rPr>
                        <a:t>17</a:t>
                      </a:r>
                    </a:p>
                  </a:txBody>
                  <a:tcPr marL="57150" marR="571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"/>
                          <a:ea typeface="Times New Roman"/>
                        </a:rPr>
                        <a:t>Братская могила мирных </a:t>
                      </a:r>
                      <a:r>
                        <a:rPr lang="ru-RU" sz="1600" b="1" dirty="0" smtClean="0">
                          <a:latin typeface="Calibri"/>
                          <a:ea typeface="Times New Roman"/>
                        </a:rPr>
                        <a:t>жителей. </a:t>
                      </a:r>
                      <a:r>
                        <a:rPr lang="ru-RU" sz="1600" dirty="0">
                          <a:latin typeface="Calibri"/>
                          <a:ea typeface="Times New Roman"/>
                        </a:rPr>
                        <a:t> </a:t>
                      </a:r>
                      <a:r>
                        <a:rPr lang="ru-RU" sz="1600" dirty="0" err="1">
                          <a:latin typeface="Calibri"/>
                          <a:ea typeface="Times New Roman"/>
                        </a:rPr>
                        <a:t>Суземский</a:t>
                      </a:r>
                      <a:r>
                        <a:rPr lang="ru-RU" sz="1600" dirty="0">
                          <a:latin typeface="Calibri"/>
                          <a:ea typeface="Times New Roman"/>
                        </a:rPr>
                        <a:t> район, Брянская область</a:t>
                      </a:r>
                    </a:p>
                  </a:txBody>
                  <a:tcPr marL="57150" marR="571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latin typeface="Calibri"/>
                          <a:ea typeface="Times New Roman"/>
                        </a:rPr>
                        <a:t>18</a:t>
                      </a:r>
                    </a:p>
                  </a:txBody>
                  <a:tcPr marL="57150" marR="571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"/>
                          <a:ea typeface="Times New Roman"/>
                        </a:rPr>
                        <a:t>Памятник мирным жителям, расстрелянным в мае 1943 г.</a:t>
                      </a:r>
                      <a:endParaRPr lang="ru-RU" sz="1600" dirty="0">
                        <a:latin typeface="Calibri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latin typeface="Calibri"/>
                          <a:ea typeface="Times New Roman"/>
                        </a:rPr>
                        <a:t>рп</a:t>
                      </a:r>
                      <a:r>
                        <a:rPr lang="ru-RU" sz="1600" dirty="0">
                          <a:latin typeface="Calibri"/>
                          <a:ea typeface="Times New Roman"/>
                        </a:rPr>
                        <a:t>. Суземка, </a:t>
                      </a:r>
                      <a:r>
                        <a:rPr lang="ru-RU" sz="1600" dirty="0" err="1">
                          <a:latin typeface="Calibri"/>
                          <a:ea typeface="Times New Roman"/>
                        </a:rPr>
                        <a:t>Суземский</a:t>
                      </a:r>
                      <a:r>
                        <a:rPr lang="ru-RU" sz="1600" dirty="0">
                          <a:latin typeface="Calibri"/>
                          <a:ea typeface="Times New Roman"/>
                        </a:rPr>
                        <a:t> район, Брянская область</a:t>
                      </a:r>
                    </a:p>
                  </a:txBody>
                  <a:tcPr marL="57150" marR="571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latin typeface="Calibri"/>
                          <a:ea typeface="Times New Roman"/>
                        </a:rPr>
                        <a:t>19</a:t>
                      </a:r>
                    </a:p>
                  </a:txBody>
                  <a:tcPr marL="57150" marR="571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"/>
                          <a:ea typeface="Times New Roman"/>
                        </a:rPr>
                        <a:t>Обелиск на месте расстрела мирных жителей </a:t>
                      </a:r>
                      <a:r>
                        <a:rPr lang="ru-RU" sz="1600" b="1" dirty="0" err="1">
                          <a:latin typeface="Calibri"/>
                          <a:ea typeface="Times New Roman"/>
                        </a:rPr>
                        <a:t>климовчан-евреев</a:t>
                      </a:r>
                      <a:endParaRPr lang="ru-RU" sz="1600" dirty="0">
                        <a:latin typeface="Calibri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latin typeface="Calibri"/>
                          <a:ea typeface="Times New Roman"/>
                        </a:rPr>
                        <a:t>рп</a:t>
                      </a:r>
                      <a:r>
                        <a:rPr lang="ru-RU" sz="1600" dirty="0">
                          <a:latin typeface="Calibri"/>
                          <a:ea typeface="Times New Roman"/>
                        </a:rPr>
                        <a:t>. Климово, Климовский район, Брянская область</a:t>
                      </a:r>
                    </a:p>
                  </a:txBody>
                  <a:tcPr marL="57150" marR="571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latin typeface="Calibri"/>
                          <a:ea typeface="Times New Roman"/>
                        </a:rPr>
                        <a:t>20</a:t>
                      </a:r>
                    </a:p>
                  </a:txBody>
                  <a:tcPr marL="57150" marR="571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"/>
                          <a:ea typeface="Times New Roman"/>
                        </a:rPr>
                        <a:t>Памятник жертвам фашистского </a:t>
                      </a:r>
                      <a:r>
                        <a:rPr lang="ru-RU" sz="1600" b="1" dirty="0" smtClean="0">
                          <a:latin typeface="Calibri"/>
                          <a:ea typeface="Times New Roman"/>
                        </a:rPr>
                        <a:t>режима. </a:t>
                      </a:r>
                      <a:r>
                        <a:rPr lang="ru-RU" sz="1600" dirty="0" smtClean="0">
                          <a:latin typeface="Calibri"/>
                          <a:ea typeface="Times New Roman"/>
                        </a:rPr>
                        <a:t>Советский </a:t>
                      </a:r>
                      <a:r>
                        <a:rPr lang="ru-RU" sz="1600" dirty="0">
                          <a:latin typeface="Calibri"/>
                          <a:ea typeface="Times New Roman"/>
                        </a:rPr>
                        <a:t>район, Брянск</a:t>
                      </a:r>
                    </a:p>
                  </a:txBody>
                  <a:tcPr marL="57150" marR="571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latin typeface="Calibri"/>
                          <a:ea typeface="Times New Roman"/>
                        </a:rPr>
                        <a:t>21</a:t>
                      </a:r>
                    </a:p>
                  </a:txBody>
                  <a:tcPr marL="57150" marR="571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Calibri"/>
                          <a:ea typeface="Times New Roman"/>
                        </a:rPr>
                        <a:t>Мемориальный комплекс "Памяти жертв фашизма"</a:t>
                      </a:r>
                      <a:endParaRPr lang="ru-RU" sz="1600">
                        <a:latin typeface="Calibri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latin typeface="Calibri"/>
                          <a:ea typeface="Times New Roman"/>
                        </a:rPr>
                        <a:t>Змиёвка, Железнодорожный район, Ростов-на-Дону</a:t>
                      </a:r>
                    </a:p>
                  </a:txBody>
                  <a:tcPr marL="57150" marR="571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Calibri"/>
                          <a:ea typeface="Times New Roman"/>
                        </a:rPr>
                        <a:t>22</a:t>
                      </a:r>
                      <a:endParaRPr lang="ru-RU" sz="1600">
                        <a:latin typeface="Calibri"/>
                        <a:ea typeface="Times New Roman"/>
                      </a:endParaRPr>
                    </a:p>
                  </a:txBody>
                  <a:tcPr marL="57150" marR="571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"/>
                          <a:ea typeface="Times New Roman"/>
                        </a:rPr>
                        <a:t>Памятник Жертвам </a:t>
                      </a:r>
                      <a:r>
                        <a:rPr lang="ru-RU" sz="1600" b="1" dirty="0" err="1" smtClean="0">
                          <a:latin typeface="Calibri"/>
                          <a:ea typeface="Times New Roman"/>
                        </a:rPr>
                        <a:t>фашизма.</a:t>
                      </a:r>
                      <a:r>
                        <a:rPr lang="ru-RU" sz="1600" dirty="0" err="1" smtClean="0">
                          <a:latin typeface="Times New Roman"/>
                          <a:ea typeface="Times New Roman"/>
                        </a:rPr>
                        <a:t>Спас-Деменск</a:t>
                      </a:r>
                      <a:r>
                        <a:rPr lang="ru-RU" sz="1600" dirty="0">
                          <a:latin typeface="Times New Roman"/>
                          <a:ea typeface="Times New Roman"/>
                        </a:rPr>
                        <a:t>, Калужская область</a:t>
                      </a:r>
                    </a:p>
                  </a:txBody>
                  <a:tcPr marL="57150" marR="571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latin typeface="Calibri"/>
                          <a:ea typeface="Times New Roman"/>
                        </a:rPr>
                        <a:t>23</a:t>
                      </a:r>
                    </a:p>
                  </a:txBody>
                  <a:tcPr marL="57150" marR="571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"/>
                          <a:ea typeface="Times New Roman"/>
                        </a:rPr>
                        <a:t>Памятник узникам фашистских </a:t>
                      </a:r>
                      <a:r>
                        <a:rPr lang="ru-RU" sz="1600" b="1" dirty="0" smtClean="0">
                          <a:latin typeface="Calibri"/>
                          <a:ea typeface="Times New Roman"/>
                        </a:rPr>
                        <a:t>концлагерей. </a:t>
                      </a:r>
                      <a:r>
                        <a:rPr lang="ru-RU" sz="1600" dirty="0" smtClean="0">
                          <a:latin typeface="Calibri"/>
                          <a:ea typeface="Times New Roman"/>
                        </a:rPr>
                        <a:t>Город </a:t>
                      </a:r>
                      <a:r>
                        <a:rPr lang="ru-RU" sz="1600" dirty="0">
                          <a:latin typeface="Calibri"/>
                          <a:ea typeface="Times New Roman"/>
                        </a:rPr>
                        <a:t>Калуга, Калужская область</a:t>
                      </a:r>
                    </a:p>
                  </a:txBody>
                  <a:tcPr marL="57150" marR="571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latin typeface="Calibri"/>
                          <a:ea typeface="Times New Roman"/>
                        </a:rPr>
                        <a:t>24</a:t>
                      </a:r>
                    </a:p>
                  </a:txBody>
                  <a:tcPr marL="57150" marR="571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Calibri"/>
                          <a:ea typeface="Times New Roman"/>
                        </a:rPr>
                        <a:t>Памятник детям, погибшим в Сталингадской битве в г. Калач-на-Дону</a:t>
                      </a:r>
                      <a:r>
                        <a:rPr lang="ru-RU" sz="1600">
                          <a:latin typeface="Calibri"/>
                          <a:ea typeface="Times New Roman"/>
                        </a:rPr>
                        <a:t>, Волгоградская обл., Россия</a:t>
                      </a:r>
                    </a:p>
                  </a:txBody>
                  <a:tcPr marL="57150" marR="571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latin typeface="Calibri"/>
                          <a:ea typeface="Times New Roman"/>
                        </a:rPr>
                        <a:t>25</a:t>
                      </a:r>
                    </a:p>
                  </a:txBody>
                  <a:tcPr marL="57150" marR="571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Calibri"/>
                          <a:ea typeface="Times New Roman"/>
                        </a:rPr>
                        <a:t>Памятник "Детям Керчи - жертвам войны 1941-1945 г.г." в</a:t>
                      </a:r>
                      <a:r>
                        <a:rPr lang="ru-RU" sz="1600">
                          <a:latin typeface="Calibri"/>
                          <a:ea typeface="Times New Roman"/>
                        </a:rPr>
                        <a:t> Керчи, Крым, Россия</a:t>
                      </a:r>
                    </a:p>
                  </a:txBody>
                  <a:tcPr marL="57150" marR="571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latin typeface="Calibri"/>
                          <a:ea typeface="Times New Roman"/>
                        </a:rPr>
                        <a:t>26</a:t>
                      </a:r>
                    </a:p>
                  </a:txBody>
                  <a:tcPr marL="57150" marR="571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Calibri"/>
                          <a:ea typeface="Times New Roman"/>
                        </a:rPr>
                        <a:t>Памятник "Детям, погибшим в годы Великой Отечественной войны"</a:t>
                      </a:r>
                      <a:r>
                        <a:rPr lang="ru-RU" sz="1600">
                          <a:latin typeface="Calibri"/>
                          <a:ea typeface="Times New Roman"/>
                        </a:rPr>
                        <a:t> в Липецке, Россия</a:t>
                      </a:r>
                    </a:p>
                  </a:txBody>
                  <a:tcPr marL="57150" marR="571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latin typeface="Calibri"/>
                          <a:ea typeface="Times New Roman"/>
                        </a:rPr>
                        <a:t>27</a:t>
                      </a:r>
                    </a:p>
                  </a:txBody>
                  <a:tcPr marL="57150" marR="571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Calibri"/>
                          <a:ea typeface="Times New Roman"/>
                        </a:rPr>
                        <a:t>Памятник "Детям, погибшим в годы Великой отечественной войны 1941-1945"</a:t>
                      </a:r>
                      <a:r>
                        <a:rPr lang="ru-RU" sz="1600">
                          <a:latin typeface="Calibri"/>
                          <a:ea typeface="Times New Roman"/>
                        </a:rPr>
                        <a:t> в Лычково, Новгородская обл., Россия</a:t>
                      </a:r>
                    </a:p>
                  </a:txBody>
                  <a:tcPr marL="57150" marR="571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latin typeface="Calibri"/>
                          <a:ea typeface="Times New Roman"/>
                        </a:rPr>
                        <a:t>28</a:t>
                      </a:r>
                    </a:p>
                  </a:txBody>
                  <a:tcPr marL="57150" marR="571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Calibri"/>
                          <a:ea typeface="Times New Roman"/>
                        </a:rPr>
                        <a:t>Памятник детям, погибшим во время Великой Отечественной войны</a:t>
                      </a:r>
                      <a:r>
                        <a:rPr lang="ru-RU" sz="1600">
                          <a:latin typeface="Calibri"/>
                          <a:ea typeface="Times New Roman"/>
                        </a:rPr>
                        <a:t> в селе Лычково, Новгородская обл., Россия</a:t>
                      </a:r>
                    </a:p>
                  </a:txBody>
                  <a:tcPr marL="57150" marR="571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7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Calibri"/>
                          <a:ea typeface="Times New Roman"/>
                        </a:rPr>
                        <a:t>29</a:t>
                      </a:r>
                    </a:p>
                  </a:txBody>
                  <a:tcPr marL="57150" marR="571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"/>
                          <a:ea typeface="Times New Roman"/>
                        </a:rPr>
                        <a:t>Памятник "Детям, не пришедшим с той войны. 1941-1945"</a:t>
                      </a:r>
                      <a:r>
                        <a:rPr lang="ru-RU" sz="1600" dirty="0">
                          <a:latin typeface="Calibri"/>
                          <a:ea typeface="Times New Roman"/>
                        </a:rPr>
                        <a:t> в Москве, Россия</a:t>
                      </a:r>
                    </a:p>
                  </a:txBody>
                  <a:tcPr marL="57150" marR="571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979712" y="188640"/>
            <a:ext cx="54006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СКУЛЬПТУРА</a:t>
            </a:r>
            <a:r>
              <a:rPr lang="ru-RU" sz="2000" b="1" cap="none" spc="0" dirty="0" smtClean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ru-RU" sz="2000" b="1" cap="none" spc="0" dirty="0">
              <a:ln w="1905"/>
              <a:solidFill>
                <a:srgbClr val="000099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78685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9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 lang="ru-RU" sz="900">
              <a:solidFill>
                <a:srgbClr val="FEFEF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2401" name="Rectangle 1"/>
          <p:cNvSpPr>
            <a:spLocks noChangeArrowheads="1"/>
          </p:cNvSpPr>
          <p:nvPr/>
        </p:nvSpPr>
        <p:spPr bwMode="auto">
          <a:xfrm>
            <a:off x="1187624" y="908720"/>
            <a:ext cx="7488832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Памятные даты геноцида советского народа в годы ВОВ.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Фильмы (художественные и документальные) с аннотациями.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День единых действий 19 апреля.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Сайты и социальные сети.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Суды о признании фактов геноцида (2021-2022 гг.) и их итоги.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Алгоритм поиска родственников – жертв геноцида.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Архивы, документальные публикации.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«Карта памяти» - памятники и захоронения жертв геноцида, включая информацию о проекте "Виртуальные экскурсии по памятным местам геноцида советского народа со стороны нацистов и их пособников в годы Великой Отечественной войны".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Акция «Письмо в блокадный Ленинград».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Акция «Детство, опалённое войной».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Акция «Лига прародителей».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Акция «Мать-героиня-мать героя! Отец-солдат-отец солдата!»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71600" y="188640"/>
            <a:ext cx="759311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2400" b="1" dirty="0" smtClean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I. </a:t>
            </a:r>
            <a:r>
              <a:rPr lang="ru-RU" sz="2400" b="1" dirty="0" smtClean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12 наглядных информационных </a:t>
            </a:r>
            <a:r>
              <a:rPr lang="ru-RU" sz="2400" b="1" dirty="0" smtClean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материалов</a:t>
            </a:r>
            <a:endParaRPr lang="ru-RU" sz="2400" dirty="0" smtClean="0">
              <a:solidFill>
                <a:srgbClr val="C00000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786856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9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20</a:t>
            </a:fld>
            <a:endParaRPr lang="ru-RU" sz="900">
              <a:solidFill>
                <a:srgbClr val="FEFEF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79712" y="188640"/>
            <a:ext cx="54006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СКУЛЬПТУРА</a:t>
            </a:r>
            <a:r>
              <a:rPr lang="ru-RU" sz="2000" b="1" cap="none" spc="0" dirty="0" smtClean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ru-RU" sz="2000" b="1" cap="none" spc="0" dirty="0">
              <a:ln w="1905"/>
              <a:solidFill>
                <a:srgbClr val="000099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331640" y="836712"/>
          <a:ext cx="7272808" cy="5364480"/>
        </p:xfrm>
        <a:graphic>
          <a:graphicData uri="http://schemas.openxmlformats.org/drawingml/2006/table">
            <a:tbl>
              <a:tblPr/>
              <a:tblGrid>
                <a:gridCol w="533784"/>
                <a:gridCol w="6739024"/>
              </a:tblGrid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Calibri"/>
                          <a:ea typeface="Times New Roman"/>
                        </a:rPr>
                        <a:t>30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Calibri"/>
                          <a:ea typeface="Times New Roman"/>
                        </a:rPr>
                        <a:t>Памятник детям-узникам фашизма в Ногинске</a:t>
                      </a:r>
                      <a:r>
                        <a:rPr lang="ru-RU" sz="1600">
                          <a:latin typeface="Calibri"/>
                          <a:ea typeface="Times New Roman"/>
                        </a:rPr>
                        <a:t>, Московская обл., Россия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latin typeface="Calibri"/>
                          <a:ea typeface="Times New Roman"/>
                        </a:rPr>
                        <a:t>31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Calibri"/>
                          <a:ea typeface="Times New Roman"/>
                        </a:rPr>
                        <a:t>Памятник детям блокадного Ленинграда</a:t>
                      </a:r>
                      <a:r>
                        <a:rPr lang="ru-RU" sz="1600">
                          <a:latin typeface="Calibri"/>
                          <a:ea typeface="Times New Roman"/>
                        </a:rPr>
                        <a:t> в Омске, Россия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latin typeface="Calibri"/>
                          <a:ea typeface="Times New Roman"/>
                        </a:rPr>
                        <a:t>32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Calibri"/>
                          <a:ea typeface="Times New Roman"/>
                        </a:rPr>
                        <a:t>Памятник "Детям войны, погибшим в 1941-1945 г.г."</a:t>
                      </a:r>
                      <a:r>
                        <a:rPr lang="ru-RU" sz="1600">
                          <a:latin typeface="Calibri"/>
                          <a:ea typeface="Times New Roman"/>
                        </a:rPr>
                        <a:t> в Симферополе, Крым, Россия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latin typeface="Calibri"/>
                          <a:ea typeface="Times New Roman"/>
                        </a:rPr>
                        <a:t>33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Calibri"/>
                          <a:ea typeface="Times New Roman"/>
                        </a:rPr>
                        <a:t>Памятник детям - узникам фашистских концлагерей</a:t>
                      </a:r>
                      <a:r>
                        <a:rPr lang="ru-RU" sz="1600">
                          <a:latin typeface="Calibri"/>
                          <a:ea typeface="Times New Roman"/>
                        </a:rPr>
                        <a:t> в г.Видное, Московская обл., Россия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latin typeface="Calibri"/>
                          <a:ea typeface="Times New Roman"/>
                        </a:rPr>
                        <a:t>34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Calibri"/>
                          <a:ea typeface="Times New Roman"/>
                        </a:rPr>
                        <a:t>Памятник детям - узникам фашистских концлагерей</a:t>
                      </a:r>
                      <a:r>
                        <a:rPr lang="ru-RU" sz="1600">
                          <a:latin typeface="Calibri"/>
                          <a:ea typeface="Times New Roman"/>
                        </a:rPr>
                        <a:t> в Гатчине, Ленинградская обл., Россия.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latin typeface="Calibri"/>
                          <a:ea typeface="Times New Roman"/>
                        </a:rPr>
                        <a:t>35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Calibri"/>
                          <a:ea typeface="Times New Roman"/>
                        </a:rPr>
                        <a:t>Памятник детям - узникам фашистских концлагерей</a:t>
                      </a:r>
                      <a:r>
                        <a:rPr lang="ru-RU" sz="1600">
                          <a:latin typeface="Calibri"/>
                          <a:ea typeface="Times New Roman"/>
                        </a:rPr>
                        <a:t> в Саратове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latin typeface="Calibri"/>
                          <a:ea typeface="Times New Roman"/>
                        </a:rPr>
                        <a:t>36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Calibri"/>
                          <a:ea typeface="Times New Roman"/>
                        </a:rPr>
                        <a:t>Памятник детям - узникам фашистских концлагерей</a:t>
                      </a:r>
                      <a:r>
                        <a:rPr lang="ru-RU" sz="1600">
                          <a:latin typeface="Calibri"/>
                          <a:ea typeface="Times New Roman"/>
                        </a:rPr>
                        <a:t> в Смоленске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latin typeface="Calibri"/>
                          <a:ea typeface="Times New Roman"/>
                        </a:rPr>
                        <a:t>37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Calibri"/>
                          <a:ea typeface="Times New Roman"/>
                        </a:rPr>
                        <a:t>Памятник малолетним узникам фашистских концлагерей</a:t>
                      </a:r>
                      <a:endParaRPr lang="ru-RU" sz="1600">
                        <a:latin typeface="Calibri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latin typeface="Calibri"/>
                          <a:ea typeface="Times New Roman"/>
                        </a:rPr>
                        <a:t>Мосальск, Калужская область.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</a:rPr>
                        <a:t>38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</a:rPr>
                        <a:t>Музейно-мемориальный комплекс «Жестяная горка»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</a:rPr>
                        <a:t>Комплекс находится Новгородской области в деревне Жестяная Горка.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</a:rPr>
                        <a:t>39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</a:rPr>
                        <a:t>Памятник детям – жертвам фашистов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В Москве, в районе «Чертаново-Центральное». </a:t>
                      </a:r>
                      <a:endParaRPr lang="ru-RU" sz="160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</a:rPr>
                        <a:t>40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</a:rPr>
                        <a:t>Мемориальная доска в деревне Анненки города Калуги в память убитых фашистами 17 мирных жителей в годы Великой Отечественной войны 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202122"/>
                          </a:solidFill>
                          <a:latin typeface="Times New Roman"/>
                          <a:ea typeface="Times New Roman"/>
                        </a:rPr>
                        <a:t>41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202122"/>
                          </a:solidFill>
                          <a:latin typeface="Times New Roman"/>
                          <a:ea typeface="Times New Roman"/>
                        </a:rPr>
                        <a:t>«Формула скорби»</a:t>
                      </a:r>
                      <a:r>
                        <a:rPr lang="ru-RU" sz="1600">
                          <a:solidFill>
                            <a:srgbClr val="202122"/>
                          </a:solidFill>
                          <a:latin typeface="Times New Roman"/>
                          <a:ea typeface="Times New Roman"/>
                        </a:rPr>
                        <a:t> — памятник </a:t>
                      </a:r>
                      <a:r>
                        <a:rPr lang="ru-RU" sz="1600" u="sng">
                          <a:solidFill>
                            <a:srgbClr val="0645AD"/>
                          </a:solidFill>
                          <a:latin typeface="Times New Roman"/>
                          <a:ea typeface="Times New Roman"/>
                          <a:hlinkClick r:id="rId3" tooltip="Еврей"/>
                        </a:rPr>
                        <a:t>евреям</a:t>
                      </a:r>
                      <a:r>
                        <a:rPr lang="ru-RU" sz="1600">
                          <a:solidFill>
                            <a:srgbClr val="202122"/>
                          </a:solidFill>
                          <a:latin typeface="Times New Roman"/>
                          <a:ea typeface="Times New Roman"/>
                        </a:rPr>
                        <a:t> — </a:t>
                      </a:r>
                      <a:r>
                        <a:rPr lang="ru-RU" sz="1600" u="sng">
                          <a:solidFill>
                            <a:srgbClr val="0645AD"/>
                          </a:solidFill>
                          <a:latin typeface="Times New Roman"/>
                          <a:ea typeface="Times New Roman"/>
                          <a:hlinkClick r:id="rId4" tooltip="Окончательное решение еврейского вопроса"/>
                        </a:rPr>
                        <a:t>жертвам нацизма</a:t>
                      </a:r>
                      <a:r>
                        <a:rPr lang="ru-RU" sz="1600">
                          <a:solidFill>
                            <a:srgbClr val="202122"/>
                          </a:solidFill>
                          <a:latin typeface="Times New Roman"/>
                          <a:ea typeface="Times New Roman"/>
                        </a:rPr>
                        <a:t>, убитым в 1941 году в городе </a:t>
                      </a:r>
                      <a:r>
                        <a:rPr lang="ru-RU" sz="1600" u="sng">
                          <a:solidFill>
                            <a:srgbClr val="0645AD"/>
                          </a:solidFill>
                          <a:latin typeface="Times New Roman"/>
                          <a:ea typeface="Times New Roman"/>
                          <a:hlinkClick r:id="rId5" tooltip="Пушкин (город)"/>
                        </a:rPr>
                        <a:t>Пушкине</a:t>
                      </a:r>
                      <a:r>
                        <a:rPr lang="ru-RU" sz="1600">
                          <a:solidFill>
                            <a:srgbClr val="202122"/>
                          </a:solidFill>
                          <a:latin typeface="Times New Roman"/>
                          <a:ea typeface="Times New Roman"/>
                        </a:rPr>
                        <a:t>. 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42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Памятник жертвам фашизма</a:t>
                      </a: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установлен в Ленинском районе Керчи. </a:t>
                      </a:r>
                      <a:endParaRPr lang="ru-RU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4786856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9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21</a:t>
            </a:fld>
            <a:endParaRPr lang="ru-RU" sz="900">
              <a:solidFill>
                <a:srgbClr val="FEFEF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79712" y="188640"/>
            <a:ext cx="54006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СКУЛЬПТУРА</a:t>
            </a:r>
            <a:r>
              <a:rPr lang="ru-RU" sz="2000" b="1" cap="none" spc="0" dirty="0" smtClean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ru-RU" sz="2000" b="1" cap="none" spc="0" dirty="0">
              <a:ln w="1905"/>
              <a:solidFill>
                <a:srgbClr val="000099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620688"/>
            <a:ext cx="2736602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548680"/>
            <a:ext cx="3814182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3688" y="2636912"/>
            <a:ext cx="2633980" cy="3985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2080" y="4725144"/>
            <a:ext cx="2610530" cy="1904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acer1\AppData\Local\Microsoft\Windows\INetCache\Content.Word\IMG_20221103_172258_12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92080" y="2492896"/>
            <a:ext cx="252028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4786856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9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22</a:t>
            </a:fld>
            <a:endParaRPr lang="ru-RU" sz="900">
              <a:solidFill>
                <a:srgbClr val="FEFEF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79712" y="188640"/>
            <a:ext cx="54006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МУЗЕЙНЫЕ ЭКСПОЗИЦИИ</a:t>
            </a:r>
            <a:endParaRPr lang="ru-RU" sz="2000" b="1" cap="none" spc="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755576" y="764704"/>
          <a:ext cx="7920880" cy="2926080"/>
        </p:xfrm>
        <a:graphic>
          <a:graphicData uri="http://schemas.openxmlformats.org/drawingml/2006/table">
            <a:tbl>
              <a:tblPr/>
              <a:tblGrid>
                <a:gridCol w="388278"/>
                <a:gridCol w="7532602"/>
              </a:tblGrid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Calibri"/>
                          <a:ea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</a:rPr>
                        <a:t>В историческом центре Пскова открылся Музей оккупации Псковской области 1941-1944 </a:t>
                      </a: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</a:rPr>
                        <a:t>годов</a:t>
                      </a:r>
                      <a:r>
                        <a:rPr lang="ru-RU" sz="1600" dirty="0" smtClean="0">
                          <a:latin typeface="Calibri"/>
                          <a:ea typeface="Times New Roman"/>
                        </a:rPr>
                        <a:t>. </a:t>
                      </a:r>
                      <a:r>
                        <a:rPr lang="ru-RU" sz="1600" u="none" strike="noStrike" dirty="0" smtClean="0">
                          <a:solidFill>
                            <a:srgbClr val="0000FF"/>
                          </a:solidFill>
                          <a:latin typeface="Calibri"/>
                          <a:ea typeface="Times New Roman"/>
                          <a:hlinkClick r:id="rId3"/>
                        </a:rPr>
                        <a:t>https</a:t>
                      </a:r>
                      <a:r>
                        <a:rPr lang="ru-RU" sz="1600" u="none" strike="noStrike" dirty="0">
                          <a:solidFill>
                            <a:srgbClr val="0000FF"/>
                          </a:solidFill>
                          <a:latin typeface="Calibri"/>
                          <a:ea typeface="Times New Roman"/>
                          <a:hlinkClick r:id="rId3"/>
                        </a:rPr>
                        <a:t>://pobedarf.ru/2022/10/22/na-pskovshhine-sozdan-muzej-zhertv-naczizma/</a:t>
                      </a:r>
                      <a:endParaRPr lang="ru-RU" sz="1600" dirty="0">
                        <a:latin typeface="Calibri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Calibri"/>
                          <a:ea typeface="Times New Roman"/>
                        </a:rPr>
                        <a:t>https://statearchive.ru/1600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latin typeface="Calibri"/>
                          <a:ea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</a:rPr>
                        <a:t>Музей памяти жертв </a:t>
                      </a: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</a:rPr>
                        <a:t>нацизма. </a:t>
                      </a:r>
                      <a:r>
                        <a:rPr lang="ru-RU" sz="1600" u="none" strike="noStrike" dirty="0" smtClean="0">
                          <a:solidFill>
                            <a:srgbClr val="0000FF"/>
                          </a:solidFill>
                          <a:latin typeface="Calibri"/>
                          <a:ea typeface="Times New Roman"/>
                          <a:hlinkClick r:id="rId4"/>
                        </a:rPr>
                        <a:t>https</a:t>
                      </a:r>
                      <a:r>
                        <a:rPr lang="ru-RU" sz="1600" u="none" strike="noStrike" dirty="0">
                          <a:solidFill>
                            <a:srgbClr val="0000FF"/>
                          </a:solidFill>
                          <a:latin typeface="Calibri"/>
                          <a:ea typeface="Times New Roman"/>
                          <a:hlinkClick r:id="rId4"/>
                        </a:rPr>
                        <a:t>://milmed.spb.ru/музей-памяти-жертв-нацизма/</a:t>
                      </a:r>
                      <a:endParaRPr lang="ru-RU" sz="1600" dirty="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latin typeface="Calibri"/>
                          <a:ea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</a:rPr>
                        <a:t>Музей за колючей проволокой в Республики Карелия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Calibri"/>
                          <a:ea typeface="Times New Roman"/>
                        </a:rPr>
                        <a:t>https://rk.karelia.ru/social/muzej-za-kolyuchej-provolokoj-kak-vyglyadit-iznutri-rekonstruktsiya-finskogo-kontslagerya-v-karelii/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latin typeface="Calibri"/>
                          <a:ea typeface="Times New Roman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C00000"/>
                          </a:solidFill>
                          <a:latin typeface="Calibri"/>
                          <a:ea typeface="Times New Roman"/>
                        </a:rPr>
                        <a:t>Музей памяти жертв нацизма в Петербурге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latin typeface="Calibri"/>
                          <a:ea typeface="Times New Roman"/>
                        </a:rPr>
                        <a:t>https://dzen.ru/media/kseniagid/muzei-pamiati-jertv-nacizma-otkrylsia-v-peterburge-unikalnye-eksponaty-s-niurnbergskogo-processa-12-5e6a5eae1fed487b1f85548b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latin typeface="Calibri"/>
                          <a:ea typeface="Times New Roman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</a:rPr>
                        <a:t>Музей концлагеря «Красный</a:t>
                      </a:r>
                      <a:r>
                        <a:rPr lang="ru-RU" sz="1600" b="1" smtClean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</a:rPr>
                        <a:t>» Симферополь </a:t>
                      </a:r>
                      <a:r>
                        <a:rPr lang="ru-RU" sz="1600" b="1" u="sng" smtClean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hlinkClick r:id="rId5"/>
                        </a:rPr>
                        <a:t>https</a:t>
                      </a:r>
                      <a:r>
                        <a:rPr lang="ru-RU" sz="1600" b="1" u="sng" dirty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hlinkClick r:id="rId5"/>
                        </a:rPr>
                        <a:t>://</a:t>
                      </a:r>
                      <a:r>
                        <a:rPr lang="ru-RU" sz="1600" b="1" u="sng" dirty="0" smtClean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hlinkClick r:id="rId5"/>
                        </a:rPr>
                        <a:t>memorialkrasniy.ru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Calibri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" name="Рисунок 5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9592" y="3789040"/>
            <a:ext cx="4176464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92080" y="3789040"/>
            <a:ext cx="3456384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4786856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9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23</a:t>
            </a:fld>
            <a:endParaRPr lang="ru-RU" sz="900">
              <a:solidFill>
                <a:srgbClr val="FEFEF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3729" name="Rectangle 1"/>
          <p:cNvSpPr>
            <a:spLocks noChangeArrowheads="1"/>
          </p:cNvSpPr>
          <p:nvPr/>
        </p:nvSpPr>
        <p:spPr bwMode="auto">
          <a:xfrm>
            <a:off x="1259632" y="332656"/>
            <a:ext cx="741682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3A1953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V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3A1953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. НАУЧНО-ПОПУЛЯРНЫЕ РАБОТЫ «БЕЗ СРОКА ДАВНОСТИ»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3A1953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47664" y="1268760"/>
            <a:ext cx="71287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002060"/>
                </a:solidFill>
                <a:latin typeface="Calibri" pitchFamily="34" charset="0"/>
              </a:rPr>
              <a:t>На портале Российской электронной библиотеки </a:t>
            </a:r>
            <a:r>
              <a:rPr lang="ru-RU" sz="2400" dirty="0" smtClean="0">
                <a:latin typeface="Calibri" pitchFamily="34" charset="0"/>
              </a:rPr>
              <a:t>(</a:t>
            </a:r>
            <a:r>
              <a:rPr lang="ru-RU" sz="2400" u="sng" dirty="0" smtClean="0">
                <a:solidFill>
                  <a:srgbClr val="7030A0"/>
                </a:solidFill>
                <a:latin typeface="Calibri" pitchFamily="34" charset="0"/>
                <a:hlinkClick r:id="rId3"/>
              </a:rPr>
              <a:t>https://www.elibrary.ru</a:t>
            </a:r>
            <a:r>
              <a:rPr lang="ru-RU" sz="2400" dirty="0" smtClean="0">
                <a:latin typeface="Calibri" pitchFamily="34" charset="0"/>
              </a:rPr>
              <a:t>)  </a:t>
            </a:r>
            <a:r>
              <a:rPr lang="ru-RU" sz="2400" b="1" dirty="0" smtClean="0">
                <a:solidFill>
                  <a:srgbClr val="C00000"/>
                </a:solidFill>
                <a:latin typeface="Calibri" pitchFamily="34" charset="0"/>
              </a:rPr>
              <a:t>найдено 316 </a:t>
            </a:r>
            <a:r>
              <a:rPr lang="ru-RU" sz="2400" dirty="0" smtClean="0">
                <a:solidFill>
                  <a:srgbClr val="002060"/>
                </a:solidFill>
                <a:latin typeface="Calibri" pitchFamily="34" charset="0"/>
              </a:rPr>
              <a:t>научных работ, в том числе в </a:t>
            </a:r>
            <a:r>
              <a:rPr lang="ru-RU" sz="2400" b="1" dirty="0" smtClean="0">
                <a:solidFill>
                  <a:srgbClr val="C00000"/>
                </a:solidFill>
                <a:latin typeface="Calibri" pitchFamily="34" charset="0"/>
              </a:rPr>
              <a:t>доступе 159  </a:t>
            </a:r>
            <a:r>
              <a:rPr lang="ru-RU" sz="2400" dirty="0" smtClean="0">
                <a:solidFill>
                  <a:srgbClr val="002060"/>
                </a:solidFill>
                <a:latin typeface="Calibri" pitchFamily="34" charset="0"/>
              </a:rPr>
              <a:t>научных работ </a:t>
            </a:r>
            <a:endParaRPr lang="ru-RU" sz="2400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47664" y="2852936"/>
            <a:ext cx="71287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latin typeface="Calibri" pitchFamily="34" charset="0"/>
              </a:rPr>
              <a:t> </a:t>
            </a:r>
            <a:r>
              <a:rPr lang="ru-RU" sz="2400" dirty="0" smtClean="0">
                <a:solidFill>
                  <a:srgbClr val="002060"/>
                </a:solidFill>
                <a:latin typeface="Calibri" pitchFamily="34" charset="0"/>
              </a:rPr>
              <a:t>Ссылка на размещение 159 публикаций по теме геноцида советских граждан в годы Великой Отечественной войны</a:t>
            </a:r>
            <a:endParaRPr lang="en-US" sz="2400" dirty="0" smtClean="0">
              <a:solidFill>
                <a:srgbClr val="002060"/>
              </a:solidFill>
              <a:latin typeface="Calibri" pitchFamily="34" charset="0"/>
            </a:endParaRPr>
          </a:p>
          <a:p>
            <a:r>
              <a:rPr lang="en-US" sz="2400" dirty="0" smtClean="0">
                <a:latin typeface="Calibri" pitchFamily="34" charset="0"/>
                <a:hlinkClick r:id="rId4"/>
              </a:rPr>
              <a:t>https://drive.google.com/drive/folders/1VcR1cbefrn-_tS5NQB9vOE_a1VMLrdDU</a:t>
            </a:r>
            <a:endParaRPr lang="en-US" sz="24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786856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9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24</a:t>
            </a:fld>
            <a:endParaRPr lang="ru-RU" sz="900">
              <a:solidFill>
                <a:srgbClr val="FEFEF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3729" name="Rectangle 1"/>
          <p:cNvSpPr>
            <a:spLocks noChangeArrowheads="1"/>
          </p:cNvSpPr>
          <p:nvPr/>
        </p:nvSpPr>
        <p:spPr bwMode="auto">
          <a:xfrm>
            <a:off x="1259632" y="188640"/>
            <a:ext cx="741682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3A1953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V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3A1953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. НАУЧНО-ПОПУЛЯРНЫЕ РАБОТЫ «БЕЗ СРОКА ДАВНОСТИ»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3A1953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683568" y="609600"/>
          <a:ext cx="8208912" cy="6248400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7369449"/>
                <a:gridCol w="839463"/>
              </a:tblGrid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2000" b="1" dirty="0" smtClean="0">
                          <a:ln w="1905"/>
                          <a:solidFill>
                            <a:srgbClr val="000099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Calibri" pitchFamily="34" charset="0"/>
                        </a:rPr>
                        <a:t>Воспоминания узников фашизма и мирного населения на оккупированных территориях </a:t>
                      </a:r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 w="1905"/>
                          <a:solidFill>
                            <a:srgbClr val="000099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Calibri" pitchFamily="34" charset="0"/>
                        </a:rPr>
                        <a:t>13</a:t>
                      </a:r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2000" b="1" dirty="0" smtClean="0">
                          <a:ln w="1905"/>
                          <a:solidFill>
                            <a:srgbClr val="00660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Calibri" pitchFamily="34" charset="0"/>
                        </a:rPr>
                        <a:t>Документальные  источники </a:t>
                      </a:r>
                      <a:r>
                        <a:rPr lang="ru-RU" sz="2000" b="0" dirty="0" smtClean="0">
                          <a:ln w="1905"/>
                          <a:solidFill>
                            <a:srgbClr val="00660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Calibri" pitchFamily="34" charset="0"/>
                        </a:rPr>
                        <a:t>(протоколы,</a:t>
                      </a:r>
                      <a:r>
                        <a:rPr lang="ru-RU" sz="2000" b="0" baseline="0" dirty="0" smtClean="0">
                          <a:ln w="1905"/>
                          <a:solidFill>
                            <a:srgbClr val="00660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Calibri" pitchFamily="34" charset="0"/>
                        </a:rPr>
                        <a:t> акты, материалы</a:t>
                      </a:r>
                      <a:r>
                        <a:rPr lang="ru-RU" sz="2000" b="0" dirty="0" smtClean="0">
                          <a:ln w="1905"/>
                          <a:solidFill>
                            <a:srgbClr val="00660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Calibri" pitchFamily="34" charset="0"/>
                        </a:rPr>
                        <a:t>) </a:t>
                      </a:r>
                      <a:endParaRPr lang="ru-RU" sz="20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 w="1905"/>
                          <a:solidFill>
                            <a:srgbClr val="00660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Calibri" pitchFamily="34" charset="0"/>
                        </a:rPr>
                        <a:t>9</a:t>
                      </a:r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2000" b="1" dirty="0" smtClean="0">
                          <a:ln w="1905"/>
                          <a:solidFill>
                            <a:srgbClr val="C0000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Calibri" pitchFamily="34" charset="0"/>
                        </a:rPr>
                        <a:t>Учебно-методическая литература </a:t>
                      </a:r>
                    </a:p>
                    <a:p>
                      <a:pPr algn="just"/>
                      <a:r>
                        <a:rPr lang="ru-RU" sz="2000" b="1" dirty="0" smtClean="0">
                          <a:ln w="1905"/>
                          <a:solidFill>
                            <a:srgbClr val="C0000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Calibri" pitchFamily="34" charset="0"/>
                        </a:rPr>
                        <a:t>(</a:t>
                      </a:r>
                      <a:r>
                        <a:rPr lang="ru-RU" sz="2000" b="0" dirty="0" smtClean="0">
                          <a:ln w="1905"/>
                          <a:solidFill>
                            <a:srgbClr val="C0000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Calibri" pitchFamily="34" charset="0"/>
                        </a:rPr>
                        <a:t>учебные материалы образовательного модуля</a:t>
                      </a:r>
                      <a:r>
                        <a:rPr lang="ru-RU" sz="2000" b="0" baseline="0" dirty="0" smtClean="0">
                          <a:ln w="1905"/>
                          <a:solidFill>
                            <a:srgbClr val="C0000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Calibri" pitchFamily="34" charset="0"/>
                        </a:rPr>
                        <a:t> «Великая Отечественная война. Без срока давности», методика проведения всероссийских конкурсов, о проведении Дня единых действий) </a:t>
                      </a:r>
                      <a:endParaRPr lang="ru-RU" sz="20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 w="1905"/>
                          <a:solidFill>
                            <a:srgbClr val="C0000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Calibri" pitchFamily="34" charset="0"/>
                        </a:rPr>
                        <a:t>13</a:t>
                      </a:r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2000" b="1" dirty="0" smtClean="0">
                          <a:ln w="1905"/>
                          <a:solidFill>
                            <a:srgbClr val="000099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Calibri" pitchFamily="34" charset="0"/>
                        </a:rPr>
                        <a:t>Научные статьи о геноциде мирного населения на оккупированных территориях </a:t>
                      </a:r>
                    </a:p>
                    <a:p>
                      <a:pPr algn="just"/>
                      <a:r>
                        <a:rPr lang="ru-RU" sz="2000" b="0" dirty="0" smtClean="0">
                          <a:ln w="1905"/>
                          <a:solidFill>
                            <a:srgbClr val="000099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Calibri" pitchFamily="34" charset="0"/>
                        </a:rPr>
                        <a:t>(дети в оккупации, </a:t>
                      </a:r>
                      <a:r>
                        <a:rPr lang="ru-RU" sz="2000" b="0" dirty="0" err="1" smtClean="0">
                          <a:ln w="1905"/>
                          <a:solidFill>
                            <a:srgbClr val="000099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Calibri" pitchFamily="34" charset="0"/>
                        </a:rPr>
                        <a:t>коллаборация</a:t>
                      </a:r>
                      <a:r>
                        <a:rPr lang="ru-RU" sz="2000" b="0" dirty="0" smtClean="0">
                          <a:ln w="1905"/>
                          <a:solidFill>
                            <a:srgbClr val="000099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Calibri" pitchFamily="34" charset="0"/>
                        </a:rPr>
                        <a:t>, антисоветская пропаганда,  карательные операции, повседневность в оккупации, женщины в оккупации, деятельность медицинских учреждений, состояние образования)</a:t>
                      </a:r>
                      <a:endParaRPr lang="ru-RU" sz="20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 w="1905"/>
                          <a:solidFill>
                            <a:srgbClr val="000099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Calibri" pitchFamily="34" charset="0"/>
                        </a:rPr>
                        <a:t>82</a:t>
                      </a:r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2000" b="1" dirty="0" smtClean="0">
                          <a:ln w="1905"/>
                          <a:solidFill>
                            <a:srgbClr val="00660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Calibri" pitchFamily="34" charset="0"/>
                        </a:rPr>
                        <a:t>Научные статьи о геноциде военнопленных и гражданского населения в концентрационных лагерях </a:t>
                      </a:r>
                    </a:p>
                    <a:p>
                      <a:pPr algn="just"/>
                      <a:r>
                        <a:rPr lang="ru-RU" sz="2000" b="0" dirty="0" smtClean="0">
                          <a:ln w="1905"/>
                          <a:solidFill>
                            <a:srgbClr val="00660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Calibri" pitchFamily="34" charset="0"/>
                        </a:rPr>
                        <a:t>(о выживании</a:t>
                      </a:r>
                      <a:r>
                        <a:rPr lang="ru-RU" sz="2000" b="0" baseline="0" dirty="0" smtClean="0">
                          <a:ln w="1905"/>
                          <a:solidFill>
                            <a:srgbClr val="00660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Calibri" pitchFamily="34" charset="0"/>
                        </a:rPr>
                        <a:t> в КЛ, медицинские эксперименты в КЛ, дети в КЛ, женщины в КЛ, роженицы в КЛ, уничтожение советских граждан в КЛ)</a:t>
                      </a:r>
                      <a:endParaRPr lang="ru-RU" sz="20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 w="1905"/>
                          <a:solidFill>
                            <a:srgbClr val="00660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Calibri" pitchFamily="34" charset="0"/>
                        </a:rPr>
                        <a:t>42</a:t>
                      </a:r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478685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9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 lang="ru-RU" sz="900">
              <a:solidFill>
                <a:srgbClr val="FEFEF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354" name="Rectangle 2"/>
          <p:cNvSpPr>
            <a:spLocks noChangeArrowheads="1"/>
          </p:cNvSpPr>
          <p:nvPr/>
        </p:nvSpPr>
        <p:spPr bwMode="auto">
          <a:xfrm>
            <a:off x="755576" y="543163"/>
            <a:ext cx="8063880" cy="590931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1. Исторические источники, программы и документы фашистской Германии, факты и цифры о геноциде советского народа в годы Великой Отечественной войны 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(использование ресурса «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Без Срока Давности.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Медиа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(наглядные информационные материалы). 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  <a:hlinkClick r:id="rId3"/>
              </a:rPr>
              <a:t>https://vk.com/public207671532</a:t>
            </a:r>
            <a:r>
              <a:rPr kumimoji="0" lang="ru-RU" sz="1800" b="0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)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2. Судебные процессы над военными преступниками и суды о признании фактов геноцида (2021-2022 гг.)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(Нюрнбергский, Токийский, Хабаровский процессы, суды в Новгородской, Ленинградской, Ростовской, Брянской, Курской, Орловской областях и городе Санкт-Петербурге)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3. Творческие конкурсы для разных возрастов и категорий: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 Всероссийский конкурс сочинений «Без срока давности» 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  <a:hlinkClick r:id="rId4"/>
              </a:rPr>
              <a:t>https://memory45.su/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 Фестиваль исследовательских проектов «Без срока давности»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 Всероссийский заочный конкурс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медиаработ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«Без срока давности: Непокоренные».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 Конкурс «Без срока давности. Минута молчания»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 Всероссийский конкурс литераторов «Без срока давности»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 Всероссийский молодежный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киноконкурс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«Без срока давности»</a:t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 Конкурс дипломных работ «Без срока давности»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 Всероссийский конкурс аннотаций и иллюстраций к произведениям, освещающим тему геноцида советского народа со стороны нацистов и их пособников в годы Великой Отечественной войны "Без срока давности. Память, запечатленная в слове»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0"/>
            <a:ext cx="57150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99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II</a:t>
            </a:r>
            <a:r>
              <a:rPr lang="ru-RU" sz="2400" b="1" dirty="0" smtClean="0">
                <a:solidFill>
                  <a:srgbClr val="000099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. 4 тематических </a:t>
            </a:r>
            <a:r>
              <a:rPr lang="ru-RU" sz="2400" b="1" dirty="0" err="1" smtClean="0">
                <a:solidFill>
                  <a:srgbClr val="000099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Интернет-обзора</a:t>
            </a:r>
            <a:endParaRPr lang="ru-RU" sz="2400" b="1" dirty="0" smtClean="0">
              <a:solidFill>
                <a:srgbClr val="000099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78685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9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 lang="ru-RU" sz="900">
              <a:solidFill>
                <a:srgbClr val="FEFEF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83568" y="620688"/>
            <a:ext cx="8063880" cy="424731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4. Навигатор по информационным ресурсам в Интернете для самостоятельного исторического поиска сведений о геноциде.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 Общественные организации и движения , их проекты: 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  <a:hlinkClick r:id="rId3"/>
              </a:rPr>
              <a:t>«Поисковое движение России»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«Волонтёры Победы»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«Бессмертный полк России»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Российское историческое общество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Российское военно-историческое общество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ГЭНЭКСПО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 Федеральный проект «Без срока давности» 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  <a:hlinkClick r:id="rId4"/>
              </a:rPr>
              <a:t>https://безсрокадавности.рф/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  <a:hlinkClick r:id="rId5"/>
              </a:rPr>
              <a:t>https://vk.com/bez.sroka.davnosti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 День единых действий 19 апреля 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#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безсрокадавности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#19апреля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Сайты и социальные сети.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 Межрегиональная поисковая экспедиция по розыску и перезахоронению останков мирных жителей «Без срока давности - 2022»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35696" y="188640"/>
            <a:ext cx="57150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99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II</a:t>
            </a:r>
            <a:r>
              <a:rPr lang="ru-RU" sz="2400" b="1" dirty="0" smtClean="0">
                <a:solidFill>
                  <a:srgbClr val="000099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. 4 тематических </a:t>
            </a:r>
            <a:r>
              <a:rPr lang="ru-RU" sz="2400" b="1" dirty="0" err="1" smtClean="0">
                <a:solidFill>
                  <a:srgbClr val="000099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Интернет-обзора</a:t>
            </a:r>
            <a:endParaRPr lang="ru-RU" sz="2400" b="1" dirty="0" smtClean="0">
              <a:solidFill>
                <a:srgbClr val="000099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755576" y="4839544"/>
            <a:ext cx="748781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III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. 4 презентации, ориентированные на детей разного возраста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6600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На возраст 8-12 лет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На возраст 13-14 лет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На возраст 15-16 лет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На возраст 17-18 лет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786856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9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 lang="ru-RU" sz="900">
              <a:solidFill>
                <a:srgbClr val="FEFEF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15616" y="260648"/>
            <a:ext cx="7593114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IV</a:t>
            </a:r>
            <a:r>
              <a:rPr lang="ru-RU" sz="2800" b="1" dirty="0" smtClean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 </a:t>
            </a:r>
            <a:r>
              <a:rPr lang="ru-RU" sz="2800" b="1" dirty="0" smtClean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Аннотированный каталог произведений литературы и искусства «Без срока давности</a:t>
            </a:r>
            <a:r>
              <a:rPr lang="ru-RU" sz="2800" b="1" dirty="0" smtClean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endParaRPr lang="ru-RU" sz="2800" b="1" dirty="0" smtClean="0">
              <a:ln w="1905"/>
              <a:solidFill>
                <a:srgbClr val="000099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91680" y="1988840"/>
            <a:ext cx="6912768" cy="46166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b="1" dirty="0" smtClean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Х</a:t>
            </a:r>
            <a:r>
              <a:rPr lang="ru-RU" sz="2800" b="1" dirty="0" smtClean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удожественные фильмы - 4 </a:t>
            </a:r>
            <a:endParaRPr lang="ru-RU" sz="2800" b="1" dirty="0" smtClean="0">
              <a:ln w="1905"/>
              <a:solidFill>
                <a:srgbClr val="000099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lnSpc>
                <a:spcPct val="150000"/>
              </a:lnSpc>
            </a:pPr>
            <a:r>
              <a:rPr lang="ru-RU" sz="2800" b="1" dirty="0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</a:t>
            </a:r>
            <a:r>
              <a:rPr lang="ru-RU" sz="2800" b="1" dirty="0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окументальные фильмы - 35</a:t>
            </a:r>
            <a:endParaRPr lang="ru-RU" sz="2800" b="1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lnSpc>
                <a:spcPct val="150000"/>
              </a:lnSpc>
            </a:pPr>
            <a:r>
              <a:rPr lang="ru-RU" sz="28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Спектакли - 5</a:t>
            </a:r>
            <a:endParaRPr lang="ru-RU" sz="2800" b="1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lnSpc>
                <a:spcPct val="150000"/>
              </a:lnSpc>
            </a:pPr>
            <a:r>
              <a:rPr lang="ru-RU" sz="2800" b="1" dirty="0" err="1" smtClean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Радиоспектакли</a:t>
            </a:r>
            <a:r>
              <a:rPr lang="ru-RU" sz="2800" b="1" dirty="0" smtClean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- 6</a:t>
            </a:r>
            <a:endParaRPr lang="ru-RU" sz="2800" b="1" dirty="0" smtClean="0">
              <a:ln w="1905"/>
              <a:solidFill>
                <a:srgbClr val="000099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lnSpc>
                <a:spcPct val="150000"/>
              </a:lnSpc>
            </a:pPr>
            <a:r>
              <a:rPr lang="ru-RU" sz="2800" b="1" dirty="0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Скульптура - 42</a:t>
            </a:r>
            <a:endParaRPr lang="ru-RU" sz="2800" b="1" dirty="0" smtClean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lnSpc>
                <a:spcPct val="150000"/>
              </a:lnSpc>
            </a:pPr>
            <a:r>
              <a:rPr lang="ru-RU" sz="28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</a:t>
            </a:r>
            <a:r>
              <a:rPr lang="ru-RU" sz="28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узейные экспозиции – 5</a:t>
            </a:r>
          </a:p>
          <a:p>
            <a:pPr>
              <a:lnSpc>
                <a:spcPct val="150000"/>
              </a:lnSpc>
            </a:pPr>
            <a:r>
              <a:rPr lang="ru-RU" sz="2800" b="1" dirty="0" smtClean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Виртуальные выставки - 13 </a:t>
            </a:r>
          </a:p>
        </p:txBody>
      </p:sp>
    </p:spTree>
    <p:extLst>
      <p:ext uri="{BB962C8B-B14F-4D97-AF65-F5344CB8AC3E}">
        <p14:creationId xmlns="" xmlns:p14="http://schemas.microsoft.com/office/powerpoint/2010/main" val="2478685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9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 lang="ru-RU" sz="900">
              <a:solidFill>
                <a:srgbClr val="FEFEF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15616" y="260648"/>
            <a:ext cx="75931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ХУДОЖЕСТВЕННЫЕ ФИЛЬМЫ</a:t>
            </a:r>
            <a:endParaRPr lang="ru-RU" sz="2800" b="1" cap="none" spc="0" dirty="0">
              <a:ln w="1905"/>
              <a:solidFill>
                <a:srgbClr val="000099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3501008"/>
            <a:ext cx="2016224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836712"/>
            <a:ext cx="216024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6012160" y="2852936"/>
            <a:ext cx="28696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ЛОШАДКА ДЛЯ ГЕРОЯ </a:t>
            </a:r>
            <a:endParaRPr lang="ru-RU" sz="1800" dirty="0">
              <a:solidFill>
                <a:srgbClr val="C00000"/>
              </a:solidFill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3429000"/>
            <a:ext cx="2094865" cy="326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39952" y="3501008"/>
            <a:ext cx="2094865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611560" y="1124744"/>
          <a:ext cx="5544616" cy="2072640"/>
        </p:xfrm>
        <a:graphic>
          <a:graphicData uri="http://schemas.openxmlformats.org/drawingml/2006/table">
            <a:tbl>
              <a:tblPr/>
              <a:tblGrid>
                <a:gridCol w="468559"/>
                <a:gridCol w="5076057"/>
              </a:tblGrid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99"/>
                          </a:solidFill>
                          <a:latin typeface="Calibri"/>
                          <a:ea typeface="Times New Roman"/>
                        </a:rPr>
                        <a:t>1</a:t>
                      </a:r>
                      <a:endParaRPr lang="ru-RU" sz="1600" dirty="0">
                        <a:solidFill>
                          <a:srgbClr val="000099"/>
                        </a:solidFill>
                        <a:latin typeface="Calibri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</a:rPr>
                        <a:t>Молодая	гвардия</a:t>
                      </a:r>
                      <a:r>
                        <a:rPr lang="ru-RU" sz="1800" dirty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</a:rPr>
                        <a:t>. </a:t>
                      </a:r>
                      <a:r>
                        <a:rPr lang="ru-RU" sz="1600" dirty="0">
                          <a:latin typeface="Calibri"/>
                          <a:ea typeface="Times New Roman"/>
                        </a:rPr>
                        <a:t>(СССР, 1948 г., 160 мин)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Calibri"/>
                          <a:ea typeface="Times New Roman"/>
                        </a:rPr>
                        <a:t>https://yandex.ru/video/preview/11190423034272479450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99"/>
                          </a:solidFill>
                          <a:latin typeface="Calibri"/>
                          <a:ea typeface="Times New Roman"/>
                        </a:rPr>
                        <a:t>2</a:t>
                      </a:r>
                      <a:endParaRPr lang="ru-RU" sz="1600" dirty="0">
                        <a:solidFill>
                          <a:srgbClr val="000099"/>
                        </a:solidFill>
                        <a:latin typeface="Calibri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</a:rPr>
                        <a:t>Иди	и	смотри</a:t>
                      </a:r>
                      <a:r>
                        <a:rPr lang="ru-RU" sz="1800" dirty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</a:rPr>
                        <a:t> </a:t>
                      </a:r>
                      <a:r>
                        <a:rPr lang="ru-RU" sz="1600" dirty="0">
                          <a:latin typeface="Calibri"/>
                          <a:ea typeface="Times New Roman"/>
                        </a:rPr>
                        <a:t>	(СССР, 1985 г.137 мин)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Calibri"/>
                          <a:ea typeface="Times New Roman"/>
                        </a:rPr>
                        <a:t>https</a:t>
                      </a:r>
                      <a:r>
                        <a:rPr lang="ru-RU" sz="1600" dirty="0">
                          <a:latin typeface="Calibri"/>
                          <a:ea typeface="Times New Roman"/>
                        </a:rPr>
                        <a:t>://</a:t>
                      </a:r>
                      <a:r>
                        <a:rPr lang="en-US" sz="1600" dirty="0">
                          <a:latin typeface="Calibri"/>
                          <a:ea typeface="Times New Roman"/>
                        </a:rPr>
                        <a:t>www</a:t>
                      </a:r>
                      <a:r>
                        <a:rPr lang="ru-RU" sz="1600" dirty="0">
                          <a:latin typeface="Calibri"/>
                          <a:ea typeface="Times New Roman"/>
                        </a:rPr>
                        <a:t>.</a:t>
                      </a:r>
                      <a:r>
                        <a:rPr lang="en-US" sz="1600" dirty="0" err="1">
                          <a:latin typeface="Calibri"/>
                          <a:ea typeface="Times New Roman"/>
                        </a:rPr>
                        <a:t>kinopoisk</a:t>
                      </a:r>
                      <a:r>
                        <a:rPr lang="ru-RU" sz="1600" dirty="0">
                          <a:latin typeface="Calibri"/>
                          <a:ea typeface="Times New Roman"/>
                        </a:rPr>
                        <a:t>.</a:t>
                      </a:r>
                      <a:r>
                        <a:rPr lang="en-US" sz="1600" dirty="0" err="1">
                          <a:latin typeface="Calibri"/>
                          <a:ea typeface="Times New Roman"/>
                        </a:rPr>
                        <a:t>ru</a:t>
                      </a:r>
                      <a:r>
                        <a:rPr lang="ru-RU" sz="1600" dirty="0">
                          <a:latin typeface="Calibri"/>
                          <a:ea typeface="Times New Roman"/>
                        </a:rPr>
                        <a:t>/</a:t>
                      </a:r>
                      <a:r>
                        <a:rPr lang="en-US" sz="1600" dirty="0">
                          <a:latin typeface="Calibri"/>
                          <a:ea typeface="Times New Roman"/>
                        </a:rPr>
                        <a:t>film</a:t>
                      </a:r>
                      <a:r>
                        <a:rPr lang="ru-RU" sz="1600" dirty="0">
                          <a:latin typeface="Calibri"/>
                          <a:ea typeface="Times New Roman"/>
                        </a:rPr>
                        <a:t>/42571/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99"/>
                          </a:solidFill>
                          <a:latin typeface="Calibri"/>
                          <a:ea typeface="Times New Roman"/>
                        </a:rPr>
                        <a:t>3</a:t>
                      </a:r>
                      <a:endParaRPr lang="ru-RU" sz="1600" dirty="0">
                        <a:solidFill>
                          <a:srgbClr val="000099"/>
                        </a:solidFill>
                        <a:latin typeface="Calibri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 err="1">
                          <a:solidFill>
                            <a:srgbClr val="C00000"/>
                          </a:solidFill>
                          <a:latin typeface="Calibri"/>
                          <a:ea typeface="Times New Roman"/>
                        </a:rPr>
                        <a:t>Собибор</a:t>
                      </a:r>
                      <a:r>
                        <a:rPr lang="ru-RU" sz="1600" b="1" dirty="0">
                          <a:latin typeface="Calibri"/>
                          <a:ea typeface="Times New Roman"/>
                        </a:rPr>
                        <a:t> (</a:t>
                      </a:r>
                      <a:r>
                        <a:rPr lang="ru-RU" sz="1600" dirty="0">
                          <a:latin typeface="Calibri"/>
                          <a:ea typeface="Times New Roman"/>
                        </a:rPr>
                        <a:t>Россия, 2018 г., 117 мин)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Calibri"/>
                          <a:ea typeface="Times New Roman"/>
                        </a:rPr>
                        <a:t>https://kino.1tv.ru/serials/sobibor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99"/>
                          </a:solidFill>
                          <a:latin typeface="Calibri"/>
                          <a:ea typeface="Times New Roman"/>
                        </a:rPr>
                        <a:t>4</a:t>
                      </a:r>
                      <a:endParaRPr lang="ru-RU" sz="1600" dirty="0">
                        <a:solidFill>
                          <a:srgbClr val="000099"/>
                        </a:solidFill>
                        <a:latin typeface="Calibri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</a:rPr>
                        <a:t>Лошадка	для	героя</a:t>
                      </a:r>
                      <a:r>
                        <a:rPr lang="ru-RU" sz="1800" dirty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</a:rPr>
                        <a:t> </a:t>
                      </a:r>
                      <a:r>
                        <a:rPr lang="ru-RU" sz="1600" dirty="0">
                          <a:latin typeface="Calibri"/>
                          <a:ea typeface="Times New Roman"/>
                        </a:rPr>
                        <a:t>(Россия, 2018 г., 32 мин)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u="sng" dirty="0">
                          <a:solidFill>
                            <a:srgbClr val="0000FF"/>
                          </a:solidFill>
                          <a:latin typeface="Calibri"/>
                          <a:ea typeface="Times New Roman"/>
                          <a:hlinkClick r:id="rId7"/>
                        </a:rPr>
                        <a:t>https://yandex.ru/video/preview/875170418592034753</a:t>
                      </a:r>
                      <a:endParaRPr lang="ru-RU" sz="1600" dirty="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4786856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9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 lang="ru-RU" sz="900">
              <a:solidFill>
                <a:srgbClr val="FEFEF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15616" y="188640"/>
            <a:ext cx="759311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ДОКУМЕНТАЛЬНЫЕ ФИЛЬМЫ</a:t>
            </a:r>
            <a:endParaRPr lang="ru-RU" sz="2000" b="1" cap="none" spc="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611560" y="692696"/>
          <a:ext cx="8208912" cy="5884294"/>
        </p:xfrm>
        <a:graphic>
          <a:graphicData uri="http://schemas.openxmlformats.org/drawingml/2006/table">
            <a:tbl>
              <a:tblPr/>
              <a:tblGrid>
                <a:gridCol w="504056"/>
                <a:gridCol w="7704856"/>
              </a:tblGrid>
              <a:tr h="413488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dirty="0" smtClean="0">
                          <a:solidFill>
                            <a:srgbClr val="212228"/>
                          </a:solidFill>
                          <a:latin typeface="Calibri" pitchFamily="34" charset="0"/>
                          <a:ea typeface="Times New Roman"/>
                        </a:rPr>
                        <a:t>1</a:t>
                      </a:r>
                      <a:endParaRPr lang="ru-RU" sz="1600" dirty="0">
                        <a:solidFill>
                          <a:srgbClr val="212228"/>
                        </a:solidFill>
                        <a:latin typeface="Calibri" pitchFamily="34" charset="0"/>
                        <a:ea typeface="Times New Roman"/>
                      </a:endParaRPr>
                    </a:p>
                  </a:txBody>
                  <a:tcPr marL="53163" marR="53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Calibri" pitchFamily="34" charset="0"/>
                          <a:ea typeface="Times New Roman"/>
                        </a:rPr>
                        <a:t>«</a:t>
                      </a:r>
                      <a:r>
                        <a:rPr lang="ru-RU" sz="1600" b="1" dirty="0" err="1">
                          <a:solidFill>
                            <a:srgbClr val="C00000"/>
                          </a:solidFill>
                          <a:latin typeface="Calibri" pitchFamily="34" charset="0"/>
                          <a:ea typeface="Times New Roman"/>
                        </a:rPr>
                        <a:t>Непокорeнные</a:t>
                      </a: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Calibri" pitchFamily="34" charset="0"/>
                          <a:ea typeface="Times New Roman"/>
                        </a:rPr>
                        <a:t>». Документальный фильм об узниках концлагерей во время Великой Отечественной войны. </a:t>
                      </a:r>
                      <a:r>
                        <a:rPr lang="ru-RU" sz="1600" dirty="0">
                          <a:solidFill>
                            <a:srgbClr val="212228"/>
                          </a:solidFill>
                          <a:latin typeface="Calibri" pitchFamily="34" charset="0"/>
                          <a:ea typeface="Times New Roman"/>
                        </a:rPr>
                        <a:t>(12+, 2015 г., Россия, 51 мин)</a:t>
                      </a:r>
                      <a:endParaRPr lang="ru-RU" sz="1600" dirty="0">
                        <a:latin typeface="Calibri" pitchFamily="34" charset="0"/>
                        <a:ea typeface="Times New Roman"/>
                      </a:endParaRPr>
                    </a:p>
                    <a:p>
                      <a:pPr algn="just"/>
                      <a:r>
                        <a:rPr lang="ru-RU" sz="1600" dirty="0">
                          <a:latin typeface="Calibri" pitchFamily="34" charset="0"/>
                        </a:rPr>
                        <a:t>https://1tv-ru.turbopages.org/1tv.ru/s/doc/pro-istoriyu/nepokorennye</a:t>
                      </a:r>
                    </a:p>
                  </a:txBody>
                  <a:tcPr marL="53163" marR="53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907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dirty="0" smtClean="0">
                          <a:latin typeface="Calibri" pitchFamily="34" charset="0"/>
                          <a:ea typeface="Times New Roman"/>
                        </a:rPr>
                        <a:t>2</a:t>
                      </a:r>
                      <a:endParaRPr lang="ru-RU" sz="1600" dirty="0">
                        <a:latin typeface="Calibri" pitchFamily="34" charset="0"/>
                        <a:ea typeface="Times New Roman"/>
                      </a:endParaRPr>
                    </a:p>
                  </a:txBody>
                  <a:tcPr marL="53163" marR="53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Calibri" pitchFamily="34" charset="0"/>
                        </a:rPr>
                        <a:t>Непокоренные</a:t>
                      </a:r>
                      <a:r>
                        <a:rPr lang="ru-RU" sz="1600" dirty="0">
                          <a:latin typeface="Calibri" pitchFamily="34" charset="0"/>
                        </a:rPr>
                        <a:t> (18+, 2020 г., Россия, 4 серии по 38 мин)</a:t>
                      </a:r>
                    </a:p>
                    <a:p>
                      <a:pPr algn="just"/>
                      <a:r>
                        <a:rPr lang="ru-RU" sz="1600" dirty="0">
                          <a:latin typeface="Calibri" pitchFamily="34" charset="0"/>
                        </a:rPr>
                        <a:t>https://kino.1tv.ru/serials/nepokorennye-doc</a:t>
                      </a:r>
                    </a:p>
                  </a:txBody>
                  <a:tcPr marL="53163" marR="53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9860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dirty="0" smtClean="0">
                          <a:latin typeface="Calibri" pitchFamily="34" charset="0"/>
                          <a:ea typeface="Times New Roman"/>
                        </a:rPr>
                        <a:t>3</a:t>
                      </a:r>
                      <a:endParaRPr lang="ru-RU" sz="1600" dirty="0">
                        <a:latin typeface="Calibri" pitchFamily="34" charset="0"/>
                        <a:ea typeface="Times New Roman"/>
                      </a:endParaRPr>
                    </a:p>
                  </a:txBody>
                  <a:tcPr marL="53163" marR="53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Calibri" pitchFamily="34" charset="0"/>
                        </a:rPr>
                        <a:t>Без срока давности. Эшелоны смерти </a:t>
                      </a:r>
                      <a:r>
                        <a:rPr lang="ru-RU" sz="1600" dirty="0">
                          <a:latin typeface="Calibri" pitchFamily="34" charset="0"/>
                        </a:rPr>
                        <a:t>(18+, 2018 г., Россия, 44 мин)</a:t>
                      </a:r>
                    </a:p>
                    <a:p>
                      <a:pPr algn="just"/>
                      <a:r>
                        <a:rPr lang="ru-RU" sz="1600" u="sng" dirty="0">
                          <a:solidFill>
                            <a:srgbClr val="0000FF"/>
                          </a:solidFill>
                          <a:latin typeface="Calibri" pitchFamily="34" charset="0"/>
                          <a:ea typeface="Times New Roman"/>
                          <a:hlinkClick r:id="rId3"/>
                        </a:rPr>
                        <a:t>https://www.kinopoisk.ru/film/1372003/#!watch-film/40f411665387d2d286310e9ab51418eb/kp</a:t>
                      </a:r>
                      <a:endParaRPr lang="ru-RU" sz="1600" dirty="0">
                        <a:latin typeface="Calibri" pitchFamily="34" charset="0"/>
                      </a:endParaRPr>
                    </a:p>
                  </a:txBody>
                  <a:tcPr marL="53163" marR="53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907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dirty="0" smtClean="0">
                          <a:latin typeface="Calibri" pitchFamily="34" charset="0"/>
                          <a:ea typeface="Times New Roman"/>
                        </a:rPr>
                        <a:t>4</a:t>
                      </a:r>
                      <a:endParaRPr lang="ru-RU" sz="1600" dirty="0">
                        <a:latin typeface="Calibri" pitchFamily="34" charset="0"/>
                        <a:ea typeface="Times New Roman"/>
                      </a:endParaRPr>
                    </a:p>
                  </a:txBody>
                  <a:tcPr marL="53163" marR="53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Calibri" pitchFamily="34" charset="0"/>
                        </a:rPr>
                        <a:t>Без срока давности. Да судимы будете! </a:t>
                      </a:r>
                      <a:r>
                        <a:rPr lang="ru-RU" sz="1600" dirty="0">
                          <a:latin typeface="Calibri" pitchFamily="34" charset="0"/>
                        </a:rPr>
                        <a:t>(18, 2018 г., Россия, 44 мин)</a:t>
                      </a:r>
                    </a:p>
                    <a:p>
                      <a:pPr algn="just"/>
                      <a:r>
                        <a:rPr lang="ru-RU" sz="1600" dirty="0">
                          <a:latin typeface="Calibri" pitchFamily="34" charset="0"/>
                        </a:rPr>
                        <a:t>https://kino.1tv.ru/serials/bez-sroka-davnosti-da-sudimy-budete</a:t>
                      </a:r>
                    </a:p>
                  </a:txBody>
                  <a:tcPr marL="53163" marR="53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9860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dirty="0" smtClean="0">
                          <a:latin typeface="Calibri" pitchFamily="34" charset="0"/>
                          <a:ea typeface="Times New Roman"/>
                        </a:rPr>
                        <a:t>5</a:t>
                      </a:r>
                      <a:endParaRPr lang="ru-RU" sz="1600" dirty="0">
                        <a:latin typeface="Calibri" pitchFamily="34" charset="0"/>
                        <a:ea typeface="Times New Roman"/>
                      </a:endParaRPr>
                    </a:p>
                  </a:txBody>
                  <a:tcPr marL="53163" marR="53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Calibri" pitchFamily="34" charset="0"/>
                        </a:rPr>
                        <a:t>Без срока давности. Пепел «Зимнего волшебства» </a:t>
                      </a:r>
                      <a:r>
                        <a:rPr lang="ru-RU" sz="1600" dirty="0">
                          <a:latin typeface="Calibri" pitchFamily="34" charset="0"/>
                        </a:rPr>
                        <a:t>(18+, 2017 г., Россия, 44 мин)</a:t>
                      </a:r>
                    </a:p>
                    <a:p>
                      <a:pPr algn="just"/>
                      <a:r>
                        <a:rPr lang="ru-RU" sz="1600" u="sng" dirty="0">
                          <a:solidFill>
                            <a:srgbClr val="0000FF"/>
                          </a:solidFill>
                          <a:latin typeface="Calibri" pitchFamily="34" charset="0"/>
                          <a:ea typeface="Times New Roman"/>
                          <a:hlinkClick r:id="rId4"/>
                        </a:rPr>
                        <a:t>https://kino.1tv.ru/serials/bez-sroka-davnosti-pepel-zimnego-volshebstva</a:t>
                      </a:r>
                      <a:endParaRPr lang="ru-RU" sz="1600" dirty="0">
                        <a:latin typeface="Calibri" pitchFamily="34" charset="0"/>
                      </a:endParaRPr>
                    </a:p>
                  </a:txBody>
                  <a:tcPr marL="53163" marR="53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9860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dirty="0" smtClean="0">
                          <a:latin typeface="Calibri" pitchFamily="34" charset="0"/>
                          <a:ea typeface="Times New Roman"/>
                        </a:rPr>
                        <a:t>6</a:t>
                      </a:r>
                      <a:endParaRPr lang="ru-RU" sz="1600" dirty="0">
                        <a:latin typeface="Calibri" pitchFamily="34" charset="0"/>
                        <a:ea typeface="Times New Roman"/>
                      </a:endParaRPr>
                    </a:p>
                  </a:txBody>
                  <a:tcPr marL="53163" marR="53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Calibri" pitchFamily="34" charset="0"/>
                        </a:rPr>
                        <a:t>Без срока давности. «Мертвая зона» и «Живой щит» </a:t>
                      </a:r>
                      <a:r>
                        <a:rPr lang="ru-RU" sz="1600" dirty="0">
                          <a:latin typeface="Calibri" pitchFamily="34" charset="0"/>
                        </a:rPr>
                        <a:t>(18+, 2018 г., Россия, 44 мин).</a:t>
                      </a:r>
                    </a:p>
                    <a:p>
                      <a:pPr algn="just"/>
                      <a:r>
                        <a:rPr lang="ru-RU" sz="1600" u="sng" dirty="0">
                          <a:solidFill>
                            <a:srgbClr val="0000FF"/>
                          </a:solidFill>
                          <a:latin typeface="Calibri" pitchFamily="34" charset="0"/>
                          <a:ea typeface="Times New Roman"/>
                          <a:hlinkClick r:id="rId5"/>
                        </a:rPr>
                        <a:t>https://www.kinopoisk.ru/film/1371999/</a:t>
                      </a:r>
                      <a:endParaRPr lang="ru-RU" sz="1600" dirty="0">
                        <a:latin typeface="Calibri" pitchFamily="34" charset="0"/>
                      </a:endParaRPr>
                    </a:p>
                  </a:txBody>
                  <a:tcPr marL="53163" marR="53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907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dirty="0" smtClean="0">
                          <a:latin typeface="Calibri" pitchFamily="34" charset="0"/>
                          <a:ea typeface="Times New Roman"/>
                        </a:rPr>
                        <a:t>7</a:t>
                      </a:r>
                      <a:endParaRPr lang="ru-RU" sz="1600" dirty="0">
                        <a:latin typeface="Calibri" pitchFamily="34" charset="0"/>
                        <a:ea typeface="Times New Roman"/>
                      </a:endParaRPr>
                    </a:p>
                  </a:txBody>
                  <a:tcPr marL="53163" marR="53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Calibri" pitchFamily="34" charset="0"/>
                        </a:rPr>
                        <a:t>Непокоренные</a:t>
                      </a:r>
                      <a:r>
                        <a:rPr lang="ru-RU" sz="1600" dirty="0">
                          <a:latin typeface="Calibri" pitchFamily="34" charset="0"/>
                        </a:rPr>
                        <a:t> (18+, 2014 г., Россия, 52 мин</a:t>
                      </a:r>
                      <a:r>
                        <a:rPr lang="ru-RU" sz="1600" dirty="0" smtClean="0">
                          <a:latin typeface="Calibri" pitchFamily="34" charset="0"/>
                        </a:rPr>
                        <a:t>.) https</a:t>
                      </a:r>
                      <a:r>
                        <a:rPr lang="ru-RU" sz="1600" dirty="0">
                          <a:latin typeface="Calibri" pitchFamily="34" charset="0"/>
                        </a:rPr>
                        <a:t>://kino.1tv.ru/serials/nepokorennye</a:t>
                      </a:r>
                    </a:p>
                  </a:txBody>
                  <a:tcPr marL="53163" marR="53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1674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dirty="0" smtClean="0">
                          <a:latin typeface="Calibri" pitchFamily="34" charset="0"/>
                          <a:ea typeface="Times New Roman"/>
                        </a:rPr>
                        <a:t>8</a:t>
                      </a:r>
                      <a:endParaRPr lang="ru-RU" sz="1600" dirty="0">
                        <a:latin typeface="Calibri" pitchFamily="34" charset="0"/>
                        <a:ea typeface="Times New Roman"/>
                      </a:endParaRPr>
                    </a:p>
                  </a:txBody>
                  <a:tcPr marL="53163" marR="53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Calibri" pitchFamily="34" charset="0"/>
                        </a:rPr>
                        <a:t>Моя Великая война. Воспоминания ветеранов</a:t>
                      </a:r>
                      <a:r>
                        <a:rPr lang="ru-RU" sz="1600" dirty="0">
                          <a:latin typeface="Calibri" pitchFamily="34" charset="0"/>
                        </a:rPr>
                        <a:t> (  </a:t>
                      </a:r>
                      <a:r>
                        <a:rPr lang="ru-RU" sz="1600" u="none" strike="noStrike" dirty="0">
                          <a:solidFill>
                            <a:srgbClr val="0000FF"/>
                          </a:solidFill>
                          <a:latin typeface="Calibri" pitchFamily="34" charset="0"/>
                          <a:hlinkClick r:id="rId6"/>
                        </a:rPr>
                        <a:t>2012</a:t>
                      </a:r>
                      <a:r>
                        <a:rPr lang="ru-RU" sz="1600" dirty="0">
                          <a:latin typeface="Calibri" pitchFamily="34" charset="0"/>
                        </a:rPr>
                        <a:t> г., Россия, 4 серии по 39 мин).</a:t>
                      </a:r>
                    </a:p>
                    <a:p>
                      <a:pPr algn="just"/>
                      <a:r>
                        <a:rPr lang="ru-RU" sz="1600" u="none" strike="noStrike" dirty="0">
                          <a:solidFill>
                            <a:srgbClr val="0000FF"/>
                          </a:solidFill>
                          <a:latin typeface="Calibri" pitchFamily="34" charset="0"/>
                          <a:hlinkClick r:id="rId7"/>
                        </a:rPr>
                        <a:t>https://www.kinopoisk.ru/series/745221/</a:t>
                      </a:r>
                      <a:endParaRPr lang="ru-RU" sz="1600" dirty="0">
                        <a:latin typeface="Calibri" pitchFamily="34" charset="0"/>
                      </a:endParaRPr>
                    </a:p>
                  </a:txBody>
                  <a:tcPr marL="53163" marR="53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907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dirty="0" smtClean="0">
                          <a:latin typeface="Calibri" pitchFamily="34" charset="0"/>
                          <a:ea typeface="Times New Roman"/>
                        </a:rPr>
                        <a:t>9</a:t>
                      </a:r>
                      <a:endParaRPr lang="ru-RU" sz="1600" dirty="0">
                        <a:latin typeface="Calibri" pitchFamily="34" charset="0"/>
                        <a:ea typeface="Times New Roman"/>
                      </a:endParaRPr>
                    </a:p>
                  </a:txBody>
                  <a:tcPr marL="53163" marR="53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Calibri" pitchFamily="34" charset="0"/>
                        </a:rPr>
                        <a:t>Свидетели</a:t>
                      </a:r>
                      <a:r>
                        <a:rPr lang="ru-RU" sz="1600" dirty="0">
                          <a:latin typeface="Calibri" pitchFamily="34" charset="0"/>
                        </a:rPr>
                        <a:t> (16+, 2015 г., Россия, 44 мин</a:t>
                      </a:r>
                      <a:r>
                        <a:rPr lang="ru-RU" sz="1600" dirty="0" smtClean="0">
                          <a:latin typeface="Calibri" pitchFamily="34" charset="0"/>
                        </a:rPr>
                        <a:t>). </a:t>
                      </a:r>
                      <a:r>
                        <a:rPr lang="ru-RU" sz="1600" u="none" strike="noStrike" dirty="0" smtClean="0">
                          <a:solidFill>
                            <a:srgbClr val="0000FF"/>
                          </a:solidFill>
                          <a:latin typeface="Calibri" pitchFamily="34" charset="0"/>
                          <a:hlinkClick r:id="rId8"/>
                        </a:rPr>
                        <a:t>https</a:t>
                      </a:r>
                      <a:r>
                        <a:rPr lang="ru-RU" sz="1600" u="none" strike="noStrike" dirty="0">
                          <a:solidFill>
                            <a:srgbClr val="0000FF"/>
                          </a:solidFill>
                          <a:latin typeface="Calibri" pitchFamily="34" charset="0"/>
                          <a:hlinkClick r:id="rId8"/>
                        </a:rPr>
                        <a:t>://www.kinopoisk.ru/film/1370458/</a:t>
                      </a:r>
                      <a:endParaRPr lang="ru-RU" sz="1600" dirty="0">
                        <a:latin typeface="Calibri" pitchFamily="34" charset="0"/>
                      </a:endParaRPr>
                    </a:p>
                  </a:txBody>
                  <a:tcPr marL="53163" marR="53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9860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dirty="0" smtClean="0">
                          <a:latin typeface="Calibri" pitchFamily="34" charset="0"/>
                          <a:ea typeface="Times New Roman"/>
                        </a:rPr>
                        <a:t>10</a:t>
                      </a:r>
                      <a:endParaRPr lang="ru-RU" sz="1600" dirty="0">
                        <a:latin typeface="Calibri" pitchFamily="34" charset="0"/>
                        <a:ea typeface="Times New Roman"/>
                      </a:endParaRPr>
                    </a:p>
                  </a:txBody>
                  <a:tcPr marL="53163" marR="53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Calibri" pitchFamily="34" charset="0"/>
                        </a:rPr>
                        <a:t>Нюрнберг. Чтобы помнили… Процесс глазами журналистов </a:t>
                      </a:r>
                      <a:r>
                        <a:rPr lang="ru-RU" sz="1600" dirty="0">
                          <a:latin typeface="Calibri" pitchFamily="34" charset="0"/>
                        </a:rPr>
                        <a:t>(16+, 2015, Россия, 44 мин</a:t>
                      </a:r>
                      <a:r>
                        <a:rPr lang="ru-RU" sz="1600" dirty="0" smtClean="0">
                          <a:latin typeface="Calibri" pitchFamily="34" charset="0"/>
                        </a:rPr>
                        <a:t>) </a:t>
                      </a:r>
                      <a:r>
                        <a:rPr lang="ru-RU" sz="1600" u="sng" dirty="0" smtClean="0">
                          <a:solidFill>
                            <a:srgbClr val="0000FF"/>
                          </a:solidFill>
                          <a:latin typeface="Calibri" pitchFamily="34" charset="0"/>
                          <a:ea typeface="Times New Roman"/>
                          <a:hlinkClick r:id="rId9"/>
                        </a:rPr>
                        <a:t>https</a:t>
                      </a:r>
                      <a:r>
                        <a:rPr lang="ru-RU" sz="1600" u="sng" dirty="0">
                          <a:solidFill>
                            <a:srgbClr val="0000FF"/>
                          </a:solidFill>
                          <a:latin typeface="Calibri" pitchFamily="34" charset="0"/>
                          <a:ea typeface="Times New Roman"/>
                          <a:hlinkClick r:id="rId9"/>
                        </a:rPr>
                        <a:t>://www.kinopoisk.ru/film/1370473/</a:t>
                      </a:r>
                      <a:endParaRPr lang="ru-RU" sz="1600" dirty="0">
                        <a:latin typeface="Calibri" pitchFamily="34" charset="0"/>
                      </a:endParaRPr>
                    </a:p>
                  </a:txBody>
                  <a:tcPr marL="53163" marR="53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907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dirty="0" smtClean="0">
                          <a:latin typeface="Calibri" pitchFamily="34" charset="0"/>
                          <a:ea typeface="Times New Roman"/>
                        </a:rPr>
                        <a:t>11</a:t>
                      </a:r>
                      <a:endParaRPr lang="ru-RU" sz="1600" dirty="0">
                        <a:latin typeface="Calibri" pitchFamily="34" charset="0"/>
                        <a:ea typeface="Times New Roman"/>
                      </a:endParaRPr>
                    </a:p>
                  </a:txBody>
                  <a:tcPr marL="53163" marR="53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Calibri" pitchFamily="34" charset="0"/>
                        </a:rPr>
                        <a:t>После войны напомни, расскажу… (</a:t>
                      </a:r>
                      <a:r>
                        <a:rPr lang="ru-RU" sz="1600" dirty="0">
                          <a:latin typeface="Calibri" pitchFamily="34" charset="0"/>
                        </a:rPr>
                        <a:t>12+, 2011 г., Россия, 26 мин )</a:t>
                      </a:r>
                    </a:p>
                    <a:p>
                      <a:pPr algn="just"/>
                      <a:r>
                        <a:rPr lang="ru-RU" sz="1600" u="sng" dirty="0">
                          <a:solidFill>
                            <a:srgbClr val="0000FF"/>
                          </a:solidFill>
                          <a:latin typeface="Calibri" pitchFamily="34" charset="0"/>
                          <a:ea typeface="Times New Roman"/>
                          <a:hlinkClick r:id="rId10"/>
                        </a:rPr>
                        <a:t>https://www.kinopoisk.ru/film/4433889/</a:t>
                      </a:r>
                      <a:endParaRPr lang="ru-RU" sz="1600" dirty="0">
                        <a:latin typeface="Calibri" pitchFamily="34" charset="0"/>
                      </a:endParaRPr>
                    </a:p>
                  </a:txBody>
                  <a:tcPr marL="53163" marR="53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9860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dirty="0" smtClean="0">
                          <a:latin typeface="Calibri" pitchFamily="34" charset="0"/>
                          <a:ea typeface="Times New Roman"/>
                        </a:rPr>
                        <a:t>12</a:t>
                      </a:r>
                      <a:endParaRPr lang="ru-RU" sz="1600" dirty="0">
                        <a:latin typeface="Calibri" pitchFamily="34" charset="0"/>
                        <a:ea typeface="Times New Roman"/>
                      </a:endParaRPr>
                    </a:p>
                  </a:txBody>
                  <a:tcPr marL="53163" marR="53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Calibri" pitchFamily="34" charset="0"/>
                        </a:rPr>
                        <a:t>Нюрнберг. Кровавые деньги. Суд над промышленниками </a:t>
                      </a:r>
                      <a:r>
                        <a:rPr lang="ru-RU" sz="1600" dirty="0">
                          <a:latin typeface="Calibri" pitchFamily="34" charset="0"/>
                        </a:rPr>
                        <a:t>(16+, 2015 г., Россия, 44 мин</a:t>
                      </a:r>
                      <a:r>
                        <a:rPr lang="ru-RU" sz="1600" dirty="0" smtClean="0">
                          <a:latin typeface="Calibri" pitchFamily="34" charset="0"/>
                        </a:rPr>
                        <a:t>) </a:t>
                      </a:r>
                      <a:r>
                        <a:rPr lang="ru-RU" sz="1600" u="sng" dirty="0" smtClean="0">
                          <a:solidFill>
                            <a:srgbClr val="0000FF"/>
                          </a:solidFill>
                          <a:latin typeface="Calibri" pitchFamily="34" charset="0"/>
                          <a:ea typeface="Times New Roman"/>
                          <a:hlinkClick r:id="rId11"/>
                        </a:rPr>
                        <a:t>https</a:t>
                      </a:r>
                      <a:r>
                        <a:rPr lang="ru-RU" sz="1600" u="sng" dirty="0">
                          <a:solidFill>
                            <a:srgbClr val="0000FF"/>
                          </a:solidFill>
                          <a:latin typeface="Calibri" pitchFamily="34" charset="0"/>
                          <a:ea typeface="Times New Roman"/>
                          <a:hlinkClick r:id="rId11"/>
                        </a:rPr>
                        <a:t>://www.kinopoisk.ru/film/1370474/</a:t>
                      </a:r>
                      <a:endParaRPr lang="ru-RU" sz="1600" dirty="0">
                        <a:latin typeface="Calibri" pitchFamily="34" charset="0"/>
                      </a:endParaRPr>
                    </a:p>
                  </a:txBody>
                  <a:tcPr marL="53163" marR="53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4786856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9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 lang="ru-RU" sz="900">
              <a:solidFill>
                <a:srgbClr val="FEFEF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15616" y="0"/>
            <a:ext cx="759311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ДОКУМЕНТАЛЬНЫЕ ФИЛЬМЫ</a:t>
            </a:r>
            <a:endParaRPr lang="ru-RU" sz="2000" b="1" cap="none" spc="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67544" y="518160"/>
          <a:ext cx="8496944" cy="6339840"/>
        </p:xfrm>
        <a:graphic>
          <a:graphicData uri="http://schemas.openxmlformats.org/drawingml/2006/table">
            <a:tbl>
              <a:tblPr/>
              <a:tblGrid>
                <a:gridCol w="504055"/>
                <a:gridCol w="7992889"/>
              </a:tblGrid>
              <a:tr h="198244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dirty="0" smtClean="0">
                          <a:latin typeface="Calibri" pitchFamily="34" charset="0"/>
                          <a:ea typeface="Times New Roman"/>
                        </a:rPr>
                        <a:t>13</a:t>
                      </a:r>
                      <a:endParaRPr lang="ru-RU" sz="1600" dirty="0">
                        <a:latin typeface="Calibri" pitchFamily="34" charset="0"/>
                        <a:ea typeface="Times New Roman"/>
                      </a:endParaRPr>
                    </a:p>
                  </a:txBody>
                  <a:tcPr marL="40550" marR="405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Calibri" pitchFamily="34" charset="0"/>
                          <a:ea typeface="Times New Roman"/>
                        </a:rPr>
                        <a:t>Блокада</a:t>
                      </a:r>
                      <a:r>
                        <a:rPr lang="ru-RU" sz="1600" dirty="0">
                          <a:latin typeface="Calibri" pitchFamily="34" charset="0"/>
                          <a:ea typeface="Times New Roman"/>
                        </a:rPr>
                        <a:t> (0+, 2005 г., Россия, 52 мин</a:t>
                      </a:r>
                      <a:r>
                        <a:rPr lang="ru-RU" sz="1600" dirty="0" smtClean="0">
                          <a:latin typeface="Calibri" pitchFamily="34" charset="0"/>
                          <a:ea typeface="Times New Roman"/>
                        </a:rPr>
                        <a:t>)  </a:t>
                      </a:r>
                      <a:r>
                        <a:rPr lang="ru-RU" sz="1600" u="sng" dirty="0" smtClean="0">
                          <a:solidFill>
                            <a:srgbClr val="0000FF"/>
                          </a:solidFill>
                          <a:latin typeface="Calibri" pitchFamily="34" charset="0"/>
                          <a:ea typeface="Times New Roman"/>
                          <a:hlinkClick r:id="rId3"/>
                        </a:rPr>
                        <a:t>https</a:t>
                      </a:r>
                      <a:r>
                        <a:rPr lang="ru-RU" sz="1600" u="sng" dirty="0">
                          <a:solidFill>
                            <a:srgbClr val="0000FF"/>
                          </a:solidFill>
                          <a:latin typeface="Calibri" pitchFamily="34" charset="0"/>
                          <a:ea typeface="Times New Roman"/>
                          <a:hlinkClick r:id="rId3"/>
                        </a:rPr>
                        <a:t>://www.kinopoisk.ru/film/274766/</a:t>
                      </a:r>
                      <a:endParaRPr lang="ru-RU" sz="1600" dirty="0">
                        <a:latin typeface="Calibri" pitchFamily="34" charset="0"/>
                        <a:ea typeface="Times New Roman"/>
                      </a:endParaRPr>
                    </a:p>
                  </a:txBody>
                  <a:tcPr marL="40550" marR="405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8244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dirty="0" smtClean="0">
                          <a:latin typeface="Calibri" pitchFamily="34" charset="0"/>
                          <a:ea typeface="Times New Roman"/>
                        </a:rPr>
                        <a:t>14</a:t>
                      </a:r>
                      <a:endParaRPr lang="ru-RU" sz="1600" dirty="0">
                        <a:latin typeface="Calibri" pitchFamily="34" charset="0"/>
                        <a:ea typeface="Times New Roman"/>
                      </a:endParaRPr>
                    </a:p>
                  </a:txBody>
                  <a:tcPr marL="40550" marR="405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Calibri" pitchFamily="34" charset="0"/>
                          <a:ea typeface="Times New Roman"/>
                        </a:rPr>
                        <a:t>«#</a:t>
                      </a:r>
                      <a:r>
                        <a:rPr lang="ru-RU" sz="1600" b="1" dirty="0" err="1">
                          <a:solidFill>
                            <a:srgbClr val="C00000"/>
                          </a:solidFill>
                          <a:latin typeface="Calibri" pitchFamily="34" charset="0"/>
                          <a:ea typeface="Times New Roman"/>
                        </a:rPr>
                        <a:t>ЗАЖИВОе</a:t>
                      </a: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Calibri" pitchFamily="34" charset="0"/>
                          <a:ea typeface="Times New Roman"/>
                        </a:rPr>
                        <a:t>» (</a:t>
                      </a:r>
                      <a:r>
                        <a:rPr lang="ru-RU" sz="1600" dirty="0">
                          <a:latin typeface="Calibri" pitchFamily="34" charset="0"/>
                          <a:ea typeface="Times New Roman"/>
                        </a:rPr>
                        <a:t>2022 г., Республика Беларусь, 26 </a:t>
                      </a:r>
                      <a:r>
                        <a:rPr lang="ru-RU" sz="1600" dirty="0" smtClean="0">
                          <a:latin typeface="Calibri" pitchFamily="34" charset="0"/>
                          <a:ea typeface="Times New Roman"/>
                        </a:rPr>
                        <a:t>мин) https</a:t>
                      </a:r>
                      <a:r>
                        <a:rPr lang="ru-RU" sz="1600" dirty="0">
                          <a:latin typeface="Calibri" pitchFamily="34" charset="0"/>
                          <a:ea typeface="Times New Roman"/>
                        </a:rPr>
                        <a:t>://eurasia.film/2022/09/zazhivoe/</a:t>
                      </a:r>
                    </a:p>
                  </a:txBody>
                  <a:tcPr marL="40550" marR="405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8244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dirty="0" smtClean="0">
                          <a:latin typeface="Calibri" pitchFamily="34" charset="0"/>
                          <a:ea typeface="Times New Roman"/>
                        </a:rPr>
                        <a:t>15</a:t>
                      </a:r>
                      <a:endParaRPr lang="ru-RU" sz="1600" dirty="0">
                        <a:latin typeface="Calibri" pitchFamily="34" charset="0"/>
                        <a:ea typeface="Times New Roman"/>
                      </a:endParaRPr>
                    </a:p>
                  </a:txBody>
                  <a:tcPr marL="40550" marR="405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Calibri" pitchFamily="34" charset="0"/>
                          <a:ea typeface="Times New Roman"/>
                        </a:rPr>
                        <a:t>Пепел Хатыни. Боль без срока давности </a:t>
                      </a:r>
                      <a:r>
                        <a:rPr lang="ru-RU" sz="1600" dirty="0">
                          <a:latin typeface="Calibri" pitchFamily="34" charset="0"/>
                          <a:ea typeface="Times New Roman"/>
                        </a:rPr>
                        <a:t>(2021 г., Россия, 24 мин)</a:t>
                      </a:r>
                    </a:p>
                    <a:p>
                      <a:pPr algn="just"/>
                      <a:r>
                        <a:rPr lang="ru-RU" sz="1600" dirty="0">
                          <a:latin typeface="Calibri" pitchFamily="34" charset="0"/>
                          <a:ea typeface="Times New Roman"/>
                          <a:hlinkClick r:id="rId4"/>
                        </a:rPr>
                        <a:t>https://www.youtube.com/watch?v=VzSbUFeFU4E</a:t>
                      </a:r>
                      <a:endParaRPr lang="ru-RU" sz="1600" dirty="0">
                        <a:latin typeface="Calibri" pitchFamily="34" charset="0"/>
                        <a:ea typeface="Times New Roman"/>
                      </a:endParaRPr>
                    </a:p>
                  </a:txBody>
                  <a:tcPr marL="40550" marR="405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7255">
                <a:tc>
                  <a:txBody>
                    <a:bodyPr/>
                    <a:lstStyle/>
                    <a:p>
                      <a:pPr marL="342900" lvl="0" indent="-342900">
                        <a:spcBef>
                          <a:spcPts val="24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b="0" kern="0" dirty="0" smtClean="0">
                          <a:solidFill>
                            <a:srgbClr val="365F91"/>
                          </a:solidFill>
                          <a:latin typeface="Calibri" pitchFamily="34" charset="0"/>
                          <a:ea typeface="Calibri"/>
                          <a:cs typeface="Times New Roman"/>
                        </a:rPr>
                        <a:t>16</a:t>
                      </a:r>
                      <a:endParaRPr lang="ru-RU" sz="1600" b="0" kern="0" dirty="0">
                        <a:solidFill>
                          <a:srgbClr val="365F91"/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40550" marR="405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ru-RU" sz="1600" b="1" kern="0" dirty="0">
                          <a:solidFill>
                            <a:srgbClr val="C00000"/>
                          </a:solidFill>
                          <a:latin typeface="Calibri" pitchFamily="34" charset="0"/>
                          <a:ea typeface="Calibri"/>
                          <a:cs typeface="Times New Roman"/>
                        </a:rPr>
                        <a:t>Перезвон </a:t>
                      </a:r>
                      <a:r>
                        <a:rPr lang="ru-RU" sz="1600" b="0" kern="0" dirty="0">
                          <a:solidFill>
                            <a:srgbClr val="365F91"/>
                          </a:solidFill>
                          <a:latin typeface="Calibri" pitchFamily="34" charset="0"/>
                          <a:ea typeface="Calibri"/>
                          <a:cs typeface="Times New Roman"/>
                        </a:rPr>
                        <a:t>(Республика Беларусь, 52 мин</a:t>
                      </a:r>
                      <a:r>
                        <a:rPr lang="ru-RU" sz="1600" b="0" kern="0" dirty="0" smtClean="0">
                          <a:solidFill>
                            <a:srgbClr val="365F91"/>
                          </a:solidFill>
                          <a:latin typeface="Calibri" pitchFamily="34" charset="0"/>
                          <a:ea typeface="Calibri"/>
                          <a:cs typeface="Times New Roman"/>
                        </a:rPr>
                        <a:t>)  </a:t>
                      </a:r>
                      <a:r>
                        <a:rPr lang="ru-RU" sz="1600" u="sng" dirty="0" err="1" smtClean="0">
                          <a:solidFill>
                            <a:srgbClr val="0000FF"/>
                          </a:solidFill>
                          <a:latin typeface="Calibri" pitchFamily="34" charset="0"/>
                          <a:ea typeface="Times New Roman"/>
                          <a:hlinkClick r:id="rId5"/>
                        </a:rPr>
                        <a:t>ttps</a:t>
                      </a:r>
                      <a:r>
                        <a:rPr lang="ru-RU" sz="1600" u="sng" dirty="0">
                          <a:solidFill>
                            <a:srgbClr val="0000FF"/>
                          </a:solidFill>
                          <a:latin typeface="Calibri" pitchFamily="34" charset="0"/>
                          <a:ea typeface="Times New Roman"/>
                          <a:hlinkClick r:id="rId5"/>
                        </a:rPr>
                        <a:t>://www.youtube.com/watch?v=465dOPvUkmg</a:t>
                      </a:r>
                      <a:endParaRPr lang="ru-RU" sz="1600" dirty="0">
                        <a:latin typeface="Calibri" pitchFamily="34" charset="0"/>
                        <a:ea typeface="Times New Roman"/>
                      </a:endParaRPr>
                    </a:p>
                  </a:txBody>
                  <a:tcPr marL="40550" marR="405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377">
                <a:tc>
                  <a:txBody>
                    <a:bodyPr/>
                    <a:lstStyle/>
                    <a:p>
                      <a:pPr marL="342900" lvl="0" indent="-342900">
                        <a:spcBef>
                          <a:spcPts val="24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b="0" kern="0" dirty="0" smtClean="0">
                          <a:solidFill>
                            <a:srgbClr val="365F91"/>
                          </a:solidFill>
                          <a:latin typeface="Calibri" pitchFamily="34" charset="0"/>
                          <a:ea typeface="Calibri"/>
                          <a:cs typeface="Times New Roman"/>
                        </a:rPr>
                        <a:t>17</a:t>
                      </a:r>
                      <a:endParaRPr lang="ru-RU" sz="1600" b="0" kern="0" dirty="0">
                        <a:solidFill>
                          <a:srgbClr val="365F91"/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40550" marR="405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ru-RU" sz="1600" b="1" kern="0" dirty="0">
                          <a:solidFill>
                            <a:srgbClr val="C00000"/>
                          </a:solidFill>
                          <a:latin typeface="Calibri" pitchFamily="34" charset="0"/>
                          <a:ea typeface="Calibri"/>
                          <a:cs typeface="Times New Roman"/>
                        </a:rPr>
                        <a:t>Приговор народа</a:t>
                      </a:r>
                      <a:r>
                        <a:rPr lang="ru-RU" sz="1600" b="0" kern="0" dirty="0">
                          <a:solidFill>
                            <a:srgbClr val="365F91"/>
                          </a:solidFill>
                          <a:latin typeface="Calibri" pitchFamily="34" charset="0"/>
                          <a:ea typeface="Calibri"/>
                          <a:cs typeface="Times New Roman"/>
                        </a:rPr>
                        <a:t>. (18+, 2021 г., Россия, 12 мин</a:t>
                      </a:r>
                      <a:r>
                        <a:rPr lang="ru-RU" sz="1600" b="0" kern="0" dirty="0" smtClean="0">
                          <a:solidFill>
                            <a:srgbClr val="365F91"/>
                          </a:solidFill>
                          <a:latin typeface="Calibri" pitchFamily="34" charset="0"/>
                          <a:ea typeface="Calibri"/>
                          <a:cs typeface="Times New Roman"/>
                        </a:rPr>
                        <a:t>)</a:t>
                      </a:r>
                      <a:endParaRPr lang="ru-RU" sz="1600" b="1" kern="0" dirty="0" smtClean="0">
                        <a:solidFill>
                          <a:srgbClr val="365F91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  <a:p>
                      <a:r>
                        <a:rPr lang="ru-RU" sz="1600" dirty="0" smtClean="0">
                          <a:latin typeface="Calibri" pitchFamily="34" charset="0"/>
                          <a:ea typeface="Times New Roman"/>
                          <a:hlinkClick r:id="rId6"/>
                        </a:rPr>
                        <a:t>https://www.youtube.com/watch?v=LpuKF5Yq_H4</a:t>
                      </a:r>
                      <a:endParaRPr lang="ru-RU" sz="1600" dirty="0">
                        <a:latin typeface="Calibri" pitchFamily="34" charset="0"/>
                        <a:ea typeface="Times New Roman"/>
                      </a:endParaRPr>
                    </a:p>
                  </a:txBody>
                  <a:tcPr marL="40550" marR="405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366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dirty="0" smtClean="0">
                          <a:latin typeface="Calibri" pitchFamily="34" charset="0"/>
                          <a:ea typeface="Times New Roman"/>
                        </a:rPr>
                        <a:t>18</a:t>
                      </a:r>
                      <a:endParaRPr lang="ru-RU" sz="1600" dirty="0">
                        <a:latin typeface="Calibri" pitchFamily="34" charset="0"/>
                        <a:ea typeface="Times New Roman"/>
                      </a:endParaRPr>
                    </a:p>
                  </a:txBody>
                  <a:tcPr marL="40550" marR="405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Calibri" pitchFamily="34" charset="0"/>
                          <a:ea typeface="Times New Roman"/>
                        </a:rPr>
                        <a:t>Обыкновенный </a:t>
                      </a: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Calibri" pitchFamily="34" charset="0"/>
                          <a:ea typeface="Times New Roman"/>
                        </a:rPr>
                        <a:t>фашизм </a:t>
                      </a:r>
                      <a:r>
                        <a:rPr lang="ru-RU" sz="1600" dirty="0" smtClean="0">
                          <a:latin typeface="Calibri" pitchFamily="34" charset="0"/>
                          <a:ea typeface="Times New Roman"/>
                        </a:rPr>
                        <a:t>(</a:t>
                      </a:r>
                      <a:r>
                        <a:rPr lang="ru-RU" sz="1600" dirty="0">
                          <a:latin typeface="Calibri" pitchFamily="34" charset="0"/>
                          <a:ea typeface="Times New Roman"/>
                        </a:rPr>
                        <a:t>СССР, 1965 г., 16</a:t>
                      </a:r>
                      <a:r>
                        <a:rPr lang="ru-RU" sz="1600" dirty="0" smtClean="0">
                          <a:latin typeface="Calibri" pitchFamily="34" charset="0"/>
                          <a:ea typeface="Times New Roman"/>
                        </a:rPr>
                        <a:t>+) </a:t>
                      </a:r>
                      <a:r>
                        <a:rPr lang="ru-RU" sz="1600" dirty="0" smtClean="0">
                          <a:latin typeface="Calibri" pitchFamily="34" charset="0"/>
                          <a:ea typeface="Times New Roman"/>
                          <a:hlinkClick r:id="rId7"/>
                        </a:rPr>
                        <a:t>https://www.ivi.ru/watch/obyknovennyi_fashizm</a:t>
                      </a:r>
                      <a:endParaRPr lang="ru-RU" sz="1600" dirty="0">
                        <a:latin typeface="Calibri" pitchFamily="34" charset="0"/>
                        <a:ea typeface="Times New Roman"/>
                      </a:endParaRPr>
                    </a:p>
                  </a:txBody>
                  <a:tcPr marL="40550" marR="405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8244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dirty="0" smtClean="0">
                          <a:latin typeface="Calibri" pitchFamily="34" charset="0"/>
                          <a:ea typeface="Times New Roman"/>
                        </a:rPr>
                        <a:t>19</a:t>
                      </a:r>
                      <a:endParaRPr lang="ru-RU" sz="1600" dirty="0">
                        <a:latin typeface="Calibri" pitchFamily="34" charset="0"/>
                        <a:ea typeface="Times New Roman"/>
                      </a:endParaRPr>
                    </a:p>
                  </a:txBody>
                  <a:tcPr marL="40550" marR="405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Calibri" pitchFamily="34" charset="0"/>
                          <a:ea typeface="Times New Roman"/>
                        </a:rPr>
                        <a:t>«Концлагеря.	Дорога	в	ад», </a:t>
                      </a:r>
                      <a:r>
                        <a:rPr lang="ru-RU" sz="1600" dirty="0">
                          <a:latin typeface="Calibri" pitchFamily="34" charset="0"/>
                          <a:ea typeface="Times New Roman"/>
                        </a:rPr>
                        <a:t>2009 г.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Calibri" pitchFamily="34" charset="0"/>
                          <a:ea typeface="Times New Roman"/>
                          <a:hlinkClick r:id="rId8"/>
                        </a:rPr>
                        <a:t>https://www.youtube.com/playlist?list=PL_ylvBJDneNCgx1qoeEyfNDlNKUfFT5cQ</a:t>
                      </a:r>
                      <a:endParaRPr lang="ru-RU" sz="1600" dirty="0">
                        <a:latin typeface="Calibri" pitchFamily="34" charset="0"/>
                        <a:ea typeface="Times New Roman"/>
                      </a:endParaRPr>
                    </a:p>
                  </a:txBody>
                  <a:tcPr marL="40550" marR="405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588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dirty="0" smtClean="0">
                          <a:latin typeface="Calibri" pitchFamily="34" charset="0"/>
                          <a:ea typeface="Times New Roman"/>
                        </a:rPr>
                        <a:t>20</a:t>
                      </a:r>
                      <a:endParaRPr lang="ru-RU" sz="1600" dirty="0">
                        <a:latin typeface="Calibri" pitchFamily="34" charset="0"/>
                        <a:ea typeface="Times New Roman"/>
                      </a:endParaRPr>
                    </a:p>
                  </a:txBody>
                  <a:tcPr marL="40550" marR="405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Calibri" pitchFamily="34" charset="0"/>
                          <a:ea typeface="Times New Roman"/>
                        </a:rPr>
                        <a:t>Тень	над	Россией.	План	“ОСТ</a:t>
                      </a: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Calibri" pitchFamily="34" charset="0"/>
                          <a:ea typeface="Times New Roman"/>
                        </a:rPr>
                        <a:t>” </a:t>
                      </a:r>
                      <a:r>
                        <a:rPr lang="ru-RU" sz="1600" dirty="0" smtClean="0">
                          <a:latin typeface="Calibri" pitchFamily="34" charset="0"/>
                          <a:ea typeface="Times New Roman"/>
                        </a:rPr>
                        <a:t>(</a:t>
                      </a:r>
                      <a:r>
                        <a:rPr lang="ru-RU" sz="1600" dirty="0">
                          <a:latin typeface="Calibri" pitchFamily="34" charset="0"/>
                          <a:ea typeface="Times New Roman"/>
                        </a:rPr>
                        <a:t>Россия, 2011 г., 39 </a:t>
                      </a:r>
                      <a:r>
                        <a:rPr lang="ru-RU" sz="1600" dirty="0" smtClean="0">
                          <a:latin typeface="Calibri" pitchFamily="34" charset="0"/>
                          <a:ea typeface="Times New Roman"/>
                        </a:rPr>
                        <a:t>мин) </a:t>
                      </a:r>
                      <a:r>
                        <a:rPr lang="ru-RU" sz="1600" b="0" kern="0" dirty="0" smtClean="0">
                          <a:solidFill>
                            <a:srgbClr val="365F91"/>
                          </a:solidFill>
                          <a:latin typeface="Calibri" pitchFamily="34" charset="0"/>
                          <a:ea typeface="Times New Roman"/>
                          <a:cs typeface="Times New Roman"/>
                          <a:hlinkClick r:id="rId9"/>
                        </a:rPr>
                        <a:t>https</a:t>
                      </a:r>
                      <a:r>
                        <a:rPr lang="ru-RU" sz="1600" b="0" kern="0" dirty="0">
                          <a:solidFill>
                            <a:srgbClr val="365F91"/>
                          </a:solidFill>
                          <a:latin typeface="Calibri" pitchFamily="34" charset="0"/>
                          <a:ea typeface="Times New Roman"/>
                          <a:cs typeface="Times New Roman"/>
                          <a:hlinkClick r:id="rId9"/>
                        </a:rPr>
                        <a:t>://tvkultura.ru/brand/show/brand_id/32568</a:t>
                      </a:r>
                      <a:endParaRPr lang="ru-RU" sz="1600" b="1" kern="0" dirty="0">
                        <a:solidFill>
                          <a:srgbClr val="365F91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40550" marR="405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488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dirty="0" smtClean="0">
                          <a:latin typeface="Calibri" pitchFamily="34" charset="0"/>
                          <a:ea typeface="Times New Roman"/>
                        </a:rPr>
                        <a:t>21</a:t>
                      </a:r>
                      <a:endParaRPr lang="ru-RU" sz="1600" dirty="0">
                        <a:latin typeface="Calibri" pitchFamily="34" charset="0"/>
                        <a:ea typeface="Times New Roman"/>
                      </a:endParaRPr>
                    </a:p>
                  </a:txBody>
                  <a:tcPr marL="40550" marR="405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Calibri" pitchFamily="34" charset="0"/>
                          <a:ea typeface="Times New Roman"/>
                        </a:rPr>
                        <a:t>Жить на	войне. </a:t>
                      </a: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Calibri" pitchFamily="34" charset="0"/>
                          <a:ea typeface="Times New Roman"/>
                        </a:rPr>
                        <a:t>Оккупация </a:t>
                      </a:r>
                      <a:r>
                        <a:rPr lang="ru-RU" sz="1600" dirty="0" smtClean="0">
                          <a:latin typeface="Calibri" pitchFamily="34" charset="0"/>
                          <a:ea typeface="Times New Roman"/>
                        </a:rPr>
                        <a:t>(</a:t>
                      </a:r>
                      <a:r>
                        <a:rPr lang="ru-RU" sz="1600" dirty="0">
                          <a:latin typeface="Calibri" pitchFamily="34" charset="0"/>
                          <a:ea typeface="Times New Roman"/>
                        </a:rPr>
                        <a:t>Россия, 2014 г.,45 мин)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Calibri" pitchFamily="34" charset="0"/>
                          <a:ea typeface="Times New Roman"/>
                        </a:rPr>
                        <a:t>https://</a:t>
                      </a:r>
                      <a:r>
                        <a:rPr lang="en-US" sz="1600" dirty="0" smtClean="0">
                          <a:latin typeface="Calibri" pitchFamily="34" charset="0"/>
                          <a:ea typeface="Times New Roman"/>
                        </a:rPr>
                        <a:t>www.youtube.com/watch?v=jEMfD7k9rsw&amp;feature=emb</a:t>
                      </a:r>
                      <a:endParaRPr lang="ru-RU" sz="1600" dirty="0">
                        <a:latin typeface="Calibri" pitchFamily="34" charset="0"/>
                        <a:ea typeface="Times New Roman"/>
                      </a:endParaRPr>
                    </a:p>
                  </a:txBody>
                  <a:tcPr marL="40550" marR="405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5610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dirty="0" smtClean="0">
                          <a:latin typeface="Calibri" pitchFamily="34" charset="0"/>
                          <a:ea typeface="Times New Roman"/>
                        </a:rPr>
                        <a:t>22</a:t>
                      </a:r>
                      <a:endParaRPr lang="ru-RU" sz="1600" dirty="0">
                        <a:latin typeface="Calibri" pitchFamily="34" charset="0"/>
                        <a:ea typeface="Times New Roman"/>
                      </a:endParaRPr>
                    </a:p>
                  </a:txBody>
                  <a:tcPr marL="40550" marR="405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Calibri" pitchFamily="34" charset="0"/>
                          <a:ea typeface="Times New Roman"/>
                        </a:rPr>
                        <a:t>Без	срока	давности.	Документальный </a:t>
                      </a: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Calibri" pitchFamily="34" charset="0"/>
                          <a:ea typeface="Times New Roman"/>
                        </a:rPr>
                        <a:t>фильм</a:t>
                      </a:r>
                      <a:r>
                        <a:rPr lang="ru-RU" sz="1600" b="1" baseline="0" dirty="0" smtClean="0">
                          <a:solidFill>
                            <a:srgbClr val="C00000"/>
                          </a:solidFill>
                          <a:latin typeface="Calibri" pitchFamily="34" charset="0"/>
                          <a:ea typeface="Times New Roman"/>
                        </a:rPr>
                        <a:t> о </a:t>
                      </a: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Calibri" pitchFamily="34" charset="0"/>
                          <a:ea typeface="Times New Roman"/>
                        </a:rPr>
                        <a:t>преступлениях</a:t>
                      </a: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Calibri" pitchFamily="34" charset="0"/>
                          <a:ea typeface="Times New Roman"/>
                        </a:rPr>
                        <a:t>	</a:t>
                      </a: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Calibri" pitchFamily="34" charset="0"/>
                          <a:ea typeface="Times New Roman"/>
                        </a:rPr>
                        <a:t>в </a:t>
                      </a:r>
                      <a:r>
                        <a:rPr lang="ru-RU" sz="1600" b="1" dirty="0" err="1" smtClean="0">
                          <a:solidFill>
                            <a:srgbClr val="C00000"/>
                          </a:solidFill>
                          <a:latin typeface="Calibri" pitchFamily="34" charset="0"/>
                          <a:ea typeface="Times New Roman"/>
                        </a:rPr>
                        <a:t>Моглинском</a:t>
                      </a: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Calibri" pitchFamily="34" charset="0"/>
                          <a:ea typeface="Times New Roman"/>
                        </a:rPr>
                        <a:t>	</a:t>
                      </a: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Calibri" pitchFamily="34" charset="0"/>
                          <a:ea typeface="Times New Roman"/>
                        </a:rPr>
                        <a:t>концлагере </a:t>
                      </a:r>
                      <a:r>
                        <a:rPr lang="ru-RU" sz="1600" dirty="0" smtClean="0">
                          <a:latin typeface="Calibri" pitchFamily="34" charset="0"/>
                          <a:ea typeface="Times New Roman"/>
                        </a:rPr>
                        <a:t>(</a:t>
                      </a:r>
                      <a:r>
                        <a:rPr lang="ru-RU" sz="1600" dirty="0">
                          <a:latin typeface="Calibri" pitchFamily="34" charset="0"/>
                          <a:ea typeface="Times New Roman"/>
                        </a:rPr>
                        <a:t>Россия, 2014 г., 25 мин)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Calibri" pitchFamily="34" charset="0"/>
                          <a:ea typeface="Times New Roman"/>
                        </a:rPr>
                        <a:t>https://www.youtube.com/watch?v=cXYm7WJ73lI&amp;ab_channel=%D0%93%D0%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Calibri" pitchFamily="34" charset="0"/>
                          <a:ea typeface="Times New Roman"/>
                        </a:rPr>
                        <a:t>A2%D0%A0%D0%9A%D0%9F%D1%81%D0%BA%D0%BE%D0%B2  </a:t>
                      </a:r>
                      <a:endParaRPr lang="ru-RU" sz="1600" dirty="0">
                        <a:latin typeface="Calibri" pitchFamily="34" charset="0"/>
                        <a:ea typeface="Times New Roman"/>
                      </a:endParaRPr>
                    </a:p>
                  </a:txBody>
                  <a:tcPr marL="40550" marR="405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488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dirty="0" smtClean="0">
                          <a:latin typeface="Calibri" pitchFamily="34" charset="0"/>
                          <a:ea typeface="Times New Roman"/>
                        </a:rPr>
                        <a:t>23</a:t>
                      </a:r>
                      <a:endParaRPr lang="ru-RU" sz="1600" dirty="0">
                        <a:latin typeface="Calibri" pitchFamily="34" charset="0"/>
                        <a:ea typeface="Times New Roman"/>
                      </a:endParaRPr>
                    </a:p>
                  </a:txBody>
                  <a:tcPr marL="40550" marR="405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Calibri" pitchFamily="34" charset="0"/>
                          <a:ea typeface="Times New Roman"/>
                        </a:rPr>
                        <a:t>Без	срока	давности.	Новгородская летопись	предательства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Calibri" pitchFamily="34" charset="0"/>
                          <a:ea typeface="Times New Roman"/>
                        </a:rPr>
                        <a:t>(Россия, 2014 г., 45 мин</a:t>
                      </a:r>
                      <a:r>
                        <a:rPr lang="ru-RU" sz="1600" dirty="0" smtClean="0">
                          <a:latin typeface="Calibri" pitchFamily="34" charset="0"/>
                          <a:ea typeface="Times New Roman"/>
                        </a:rPr>
                        <a:t>)  https</a:t>
                      </a:r>
                      <a:r>
                        <a:rPr lang="ru-RU" sz="1600" dirty="0">
                          <a:latin typeface="Calibri" pitchFamily="34" charset="0"/>
                          <a:ea typeface="Times New Roman"/>
                        </a:rPr>
                        <a:t>://rutube.ru/video/c4a148b65adb4f4b5f248dbf693de4fb/</a:t>
                      </a:r>
                    </a:p>
                  </a:txBody>
                  <a:tcPr marL="40550" marR="405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488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dirty="0" smtClean="0">
                          <a:latin typeface="Calibri" pitchFamily="34" charset="0"/>
                          <a:ea typeface="Times New Roman"/>
                        </a:rPr>
                        <a:t>24</a:t>
                      </a:r>
                      <a:endParaRPr lang="ru-RU" sz="1600" dirty="0">
                        <a:latin typeface="Calibri" pitchFamily="34" charset="0"/>
                        <a:ea typeface="Times New Roman"/>
                      </a:endParaRPr>
                    </a:p>
                  </a:txBody>
                  <a:tcPr marL="40550" marR="405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Calibri" pitchFamily="34" charset="0"/>
                          <a:ea typeface="Times New Roman"/>
                        </a:rPr>
                        <a:t>«Без	срока	давности.	«”Травники”	—	школа	палачей»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Calibri" pitchFamily="34" charset="0"/>
                          <a:ea typeface="Times New Roman"/>
                        </a:rPr>
                        <a:t>(Россия, 2015 г., 39 мин</a:t>
                      </a:r>
                      <a:r>
                        <a:rPr lang="ru-RU" sz="1600" dirty="0" smtClean="0">
                          <a:latin typeface="Calibri" pitchFamily="34" charset="0"/>
                          <a:ea typeface="Times New Roman"/>
                        </a:rPr>
                        <a:t>) 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Calibri" pitchFamily="34" charset="0"/>
                          <a:ea typeface="Times New Roman"/>
                        </a:rPr>
                        <a:t> https://www.youtube.com/watch?v=TjEeNCvYa0g&amp;ab_channel=VIANGE</a:t>
                      </a:r>
                    </a:p>
                  </a:txBody>
                  <a:tcPr marL="40550" marR="405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366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dirty="0" smtClean="0">
                          <a:latin typeface="Calibri" pitchFamily="34" charset="0"/>
                          <a:ea typeface="Times New Roman"/>
                        </a:rPr>
                        <a:t>25</a:t>
                      </a:r>
                      <a:endParaRPr lang="ru-RU" sz="1600" dirty="0">
                        <a:latin typeface="Calibri" pitchFamily="34" charset="0"/>
                        <a:ea typeface="Times New Roman"/>
                      </a:endParaRPr>
                    </a:p>
                  </a:txBody>
                  <a:tcPr marL="40550" marR="405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Calibri" pitchFamily="34" charset="0"/>
                          <a:ea typeface="Times New Roman"/>
                        </a:rPr>
                        <a:t>Без	срока	давности.	Алекс	“Лютый</a:t>
                      </a: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Calibri" pitchFamily="34" charset="0"/>
                          <a:ea typeface="Times New Roman"/>
                        </a:rPr>
                        <a:t>”» </a:t>
                      </a:r>
                      <a:r>
                        <a:rPr lang="ru-RU" sz="1600" dirty="0" smtClean="0">
                          <a:latin typeface="Calibri" pitchFamily="34" charset="0"/>
                          <a:ea typeface="Times New Roman"/>
                        </a:rPr>
                        <a:t>(</a:t>
                      </a:r>
                      <a:r>
                        <a:rPr lang="ru-RU" sz="1600" dirty="0">
                          <a:latin typeface="Calibri" pitchFamily="34" charset="0"/>
                          <a:ea typeface="Times New Roman"/>
                        </a:rPr>
                        <a:t>Россия, 2015 г., 38 мин)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Calibri" pitchFamily="34" charset="0"/>
                          <a:ea typeface="Times New Roman"/>
                        </a:rPr>
                        <a:t> https://www.youtube.com/watch?v=-nY3ASqGUbQ&amp;ab_channel=VIANGE</a:t>
                      </a:r>
                    </a:p>
                  </a:txBody>
                  <a:tcPr marL="40550" marR="405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4786856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9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 lang="ru-RU" sz="900">
              <a:solidFill>
                <a:srgbClr val="FEFEF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15616" y="188640"/>
            <a:ext cx="759311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ДОКУМЕНТАЛЬНЫЕ ФИЛЬМЫ</a:t>
            </a:r>
            <a:endParaRPr lang="ru-RU" sz="2000" b="1" cap="none" spc="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827584" y="692696"/>
          <a:ext cx="8136904" cy="5707743"/>
        </p:xfrm>
        <a:graphic>
          <a:graphicData uri="http://schemas.openxmlformats.org/drawingml/2006/table">
            <a:tbl>
              <a:tblPr/>
              <a:tblGrid>
                <a:gridCol w="504056"/>
                <a:gridCol w="7632848"/>
              </a:tblGrid>
              <a:tr h="35922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Calibri"/>
                          <a:ea typeface="Times New Roman"/>
                        </a:rPr>
                        <a:t>26</a:t>
                      </a:r>
                      <a:endParaRPr lang="ru-RU" sz="1600" dirty="0">
                        <a:latin typeface="Calibri"/>
                        <a:ea typeface="Times New Roman"/>
                      </a:endParaRPr>
                    </a:p>
                  </a:txBody>
                  <a:tcPr marL="48986" marR="48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</a:rPr>
                        <a:t>Без	срока	давности.	Под	номером	</a:t>
                      </a: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</a:rPr>
                        <a:t>28 </a:t>
                      </a:r>
                      <a:r>
                        <a:rPr lang="ru-RU" sz="1600" dirty="0" smtClean="0">
                          <a:latin typeface="Calibri"/>
                          <a:ea typeface="Times New Roman"/>
                        </a:rPr>
                        <a:t>(</a:t>
                      </a:r>
                      <a:r>
                        <a:rPr lang="ru-RU" sz="1600" dirty="0">
                          <a:latin typeface="Calibri"/>
                          <a:ea typeface="Times New Roman"/>
                        </a:rPr>
                        <a:t>Россия, 2015 г., 38 мин)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Calibri"/>
                          <a:ea typeface="Times New Roman"/>
                        </a:rPr>
                        <a:t>https</a:t>
                      </a:r>
                      <a:r>
                        <a:rPr lang="ru-RU" sz="1600" dirty="0">
                          <a:latin typeface="Calibri"/>
                          <a:ea typeface="Times New Roman"/>
                        </a:rPr>
                        <a:t>://</a:t>
                      </a:r>
                      <a:r>
                        <a:rPr lang="en-US" sz="1600" dirty="0">
                          <a:latin typeface="Calibri"/>
                          <a:ea typeface="Times New Roman"/>
                        </a:rPr>
                        <a:t>www</a:t>
                      </a:r>
                      <a:r>
                        <a:rPr lang="ru-RU" sz="1600" dirty="0">
                          <a:latin typeface="Calibri"/>
                          <a:ea typeface="Times New Roman"/>
                        </a:rPr>
                        <a:t>.</a:t>
                      </a:r>
                      <a:r>
                        <a:rPr lang="en-US" sz="1600" dirty="0" err="1">
                          <a:latin typeface="Calibri"/>
                          <a:ea typeface="Times New Roman"/>
                        </a:rPr>
                        <a:t>youtube</a:t>
                      </a:r>
                      <a:r>
                        <a:rPr lang="ru-RU" sz="1600" dirty="0">
                          <a:latin typeface="Calibri"/>
                          <a:ea typeface="Times New Roman"/>
                        </a:rPr>
                        <a:t>.</a:t>
                      </a:r>
                      <a:r>
                        <a:rPr lang="en-US" sz="1600" dirty="0">
                          <a:latin typeface="Calibri"/>
                          <a:ea typeface="Times New Roman"/>
                        </a:rPr>
                        <a:t>com</a:t>
                      </a:r>
                      <a:r>
                        <a:rPr lang="ru-RU" sz="1600" dirty="0">
                          <a:latin typeface="Calibri"/>
                          <a:ea typeface="Times New Roman"/>
                        </a:rPr>
                        <a:t>/</a:t>
                      </a:r>
                      <a:r>
                        <a:rPr lang="en-US" sz="1600" dirty="0">
                          <a:latin typeface="Calibri"/>
                          <a:ea typeface="Times New Roman"/>
                        </a:rPr>
                        <a:t>watch</a:t>
                      </a:r>
                      <a:r>
                        <a:rPr lang="ru-RU" sz="1600" dirty="0">
                          <a:latin typeface="Calibri"/>
                          <a:ea typeface="Times New Roman"/>
                        </a:rPr>
                        <a:t>?</a:t>
                      </a:r>
                      <a:r>
                        <a:rPr lang="en-US" sz="1600" dirty="0">
                          <a:latin typeface="Calibri"/>
                          <a:ea typeface="Times New Roman"/>
                        </a:rPr>
                        <a:t>v</a:t>
                      </a:r>
                      <a:r>
                        <a:rPr lang="ru-RU" sz="1600" dirty="0">
                          <a:latin typeface="Calibri"/>
                          <a:ea typeface="Times New Roman"/>
                        </a:rPr>
                        <a:t>=</a:t>
                      </a:r>
                      <a:r>
                        <a:rPr lang="en-US" sz="1600" dirty="0" err="1">
                          <a:latin typeface="Calibri"/>
                          <a:ea typeface="Times New Roman"/>
                        </a:rPr>
                        <a:t>JnJ</a:t>
                      </a:r>
                      <a:r>
                        <a:rPr lang="ru-RU" sz="1600" dirty="0">
                          <a:latin typeface="Calibri"/>
                          <a:ea typeface="Times New Roman"/>
                        </a:rPr>
                        <a:t>9</a:t>
                      </a:r>
                      <a:r>
                        <a:rPr lang="en-US" sz="1600" dirty="0" err="1">
                          <a:latin typeface="Calibri"/>
                          <a:ea typeface="Times New Roman"/>
                        </a:rPr>
                        <a:t>ga</a:t>
                      </a:r>
                      <a:r>
                        <a:rPr lang="ru-RU" sz="1600" dirty="0">
                          <a:latin typeface="Calibri"/>
                          <a:ea typeface="Times New Roman"/>
                        </a:rPr>
                        <a:t>6</a:t>
                      </a:r>
                      <a:r>
                        <a:rPr lang="en-US" sz="1600" dirty="0">
                          <a:latin typeface="Calibri"/>
                          <a:ea typeface="Times New Roman"/>
                        </a:rPr>
                        <a:t>ASS</a:t>
                      </a:r>
                      <a:r>
                        <a:rPr lang="ru-RU" sz="1600" dirty="0">
                          <a:latin typeface="Calibri"/>
                          <a:ea typeface="Times New Roman"/>
                        </a:rPr>
                        <a:t>8</a:t>
                      </a:r>
                    </a:p>
                  </a:txBody>
                  <a:tcPr marL="48986" marR="48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922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Calibri"/>
                          <a:ea typeface="Times New Roman"/>
                        </a:rPr>
                        <a:t>27</a:t>
                      </a:r>
                      <a:endParaRPr lang="ru-RU" sz="1600" dirty="0">
                        <a:latin typeface="Calibri"/>
                        <a:ea typeface="Times New Roman"/>
                      </a:endParaRPr>
                    </a:p>
                  </a:txBody>
                  <a:tcPr marL="48986" marR="48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</a:rPr>
                        <a:t>Нюрнберг.	Банальность	</a:t>
                      </a: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</a:rPr>
                        <a:t>зла </a:t>
                      </a:r>
                      <a:r>
                        <a:rPr lang="ru-RU" sz="1600" dirty="0" smtClean="0">
                          <a:latin typeface="Calibri"/>
                          <a:ea typeface="Times New Roman"/>
                        </a:rPr>
                        <a:t>(</a:t>
                      </a:r>
                      <a:r>
                        <a:rPr lang="ru-RU" sz="1600" dirty="0">
                          <a:latin typeface="Calibri"/>
                          <a:ea typeface="Times New Roman"/>
                        </a:rPr>
                        <a:t>16+, Россия, 2016 г., 44 мин)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Calibri"/>
                          <a:ea typeface="Times New Roman"/>
                        </a:rPr>
                        <a:t>http://genproc.gov.ru/about/films/film-1195899  </a:t>
                      </a:r>
                    </a:p>
                  </a:txBody>
                  <a:tcPr marL="48986" marR="48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922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Calibri"/>
                          <a:ea typeface="Times New Roman"/>
                        </a:rPr>
                        <a:t>28</a:t>
                      </a:r>
                      <a:endParaRPr lang="ru-RU" sz="1600" dirty="0">
                        <a:latin typeface="Calibri"/>
                        <a:ea typeface="Times New Roman"/>
                      </a:endParaRPr>
                    </a:p>
                  </a:txBody>
                  <a:tcPr marL="48986" marR="48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</a:rPr>
                        <a:t>Без	срока	давности.	Каратели.	Двойной	</a:t>
                      </a: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</a:rPr>
                        <a:t>след </a:t>
                      </a:r>
                      <a:r>
                        <a:rPr lang="ru-RU" sz="1600" dirty="0" smtClean="0">
                          <a:latin typeface="Calibri"/>
                          <a:ea typeface="Times New Roman"/>
                        </a:rPr>
                        <a:t>(</a:t>
                      </a:r>
                      <a:r>
                        <a:rPr lang="ru-RU" sz="1600" dirty="0">
                          <a:latin typeface="Calibri"/>
                          <a:ea typeface="Times New Roman"/>
                        </a:rPr>
                        <a:t>Россия, 2016 г., 37 мин)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Calibri"/>
                          <a:ea typeface="Times New Roman"/>
                        </a:rPr>
                        <a:t>: https://www.youtube.com/watch?v=PKhHR3-haQs&amp;ab_channel=VIANGE </a:t>
                      </a:r>
                    </a:p>
                  </a:txBody>
                  <a:tcPr marL="48986" marR="48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48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Calibri"/>
                          <a:ea typeface="Times New Roman"/>
                        </a:rPr>
                        <a:t>29</a:t>
                      </a:r>
                      <a:endParaRPr lang="ru-RU" sz="1600" dirty="0">
                        <a:latin typeface="Calibri"/>
                        <a:ea typeface="Times New Roman"/>
                      </a:endParaRPr>
                    </a:p>
                  </a:txBody>
                  <a:tcPr marL="48986" marR="48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</a:rPr>
                        <a:t>Без	срока	давности.	</a:t>
                      </a:r>
                      <a:r>
                        <a:rPr lang="ru-RU" sz="1600" b="1" dirty="0" err="1">
                          <a:solidFill>
                            <a:srgbClr val="C00000"/>
                          </a:solidFill>
                          <a:latin typeface="Calibri"/>
                          <a:ea typeface="Times New Roman"/>
                        </a:rPr>
                        <a:t>Касплянская</a:t>
                      </a: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</a:rPr>
                        <a:t> полиция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Calibri"/>
                          <a:ea typeface="Times New Roman"/>
                        </a:rPr>
                        <a:t>https</a:t>
                      </a:r>
                      <a:r>
                        <a:rPr lang="ru-RU" sz="1600" dirty="0">
                          <a:latin typeface="Calibri"/>
                          <a:ea typeface="Times New Roman"/>
                        </a:rPr>
                        <a:t>://</a:t>
                      </a:r>
                      <a:r>
                        <a:rPr lang="en-US" sz="1600" dirty="0">
                          <a:latin typeface="Calibri"/>
                          <a:ea typeface="Times New Roman"/>
                        </a:rPr>
                        <a:t>www</a:t>
                      </a:r>
                      <a:r>
                        <a:rPr lang="ru-RU" sz="1600" dirty="0">
                          <a:latin typeface="Calibri"/>
                          <a:ea typeface="Times New Roman"/>
                        </a:rPr>
                        <a:t>.</a:t>
                      </a:r>
                      <a:r>
                        <a:rPr lang="en-US" sz="1600" dirty="0" err="1">
                          <a:latin typeface="Calibri"/>
                          <a:ea typeface="Times New Roman"/>
                        </a:rPr>
                        <a:t>youtube</a:t>
                      </a:r>
                      <a:r>
                        <a:rPr lang="ru-RU" sz="1600" dirty="0">
                          <a:latin typeface="Calibri"/>
                          <a:ea typeface="Times New Roman"/>
                        </a:rPr>
                        <a:t>.</a:t>
                      </a:r>
                      <a:r>
                        <a:rPr lang="en-US" sz="1600" dirty="0">
                          <a:latin typeface="Calibri"/>
                          <a:ea typeface="Times New Roman"/>
                        </a:rPr>
                        <a:t>com</a:t>
                      </a:r>
                      <a:r>
                        <a:rPr lang="ru-RU" sz="1600" dirty="0">
                          <a:latin typeface="Calibri"/>
                          <a:ea typeface="Times New Roman"/>
                        </a:rPr>
                        <a:t>/</a:t>
                      </a:r>
                      <a:r>
                        <a:rPr lang="en-US" sz="1600" dirty="0">
                          <a:latin typeface="Calibri"/>
                          <a:ea typeface="Times New Roman"/>
                        </a:rPr>
                        <a:t>watch</a:t>
                      </a:r>
                      <a:r>
                        <a:rPr lang="ru-RU" sz="1600" dirty="0">
                          <a:latin typeface="Calibri"/>
                          <a:ea typeface="Times New Roman"/>
                        </a:rPr>
                        <a:t>?</a:t>
                      </a:r>
                      <a:r>
                        <a:rPr lang="en-US" sz="1600" dirty="0">
                          <a:latin typeface="Calibri"/>
                          <a:ea typeface="Times New Roman"/>
                        </a:rPr>
                        <a:t>v</a:t>
                      </a:r>
                      <a:r>
                        <a:rPr lang="ru-RU" sz="1600" dirty="0">
                          <a:latin typeface="Calibri"/>
                          <a:ea typeface="Times New Roman"/>
                        </a:rPr>
                        <a:t>=2</a:t>
                      </a:r>
                      <a:r>
                        <a:rPr lang="en-US" sz="1600" dirty="0">
                          <a:latin typeface="Calibri"/>
                          <a:ea typeface="Times New Roman"/>
                        </a:rPr>
                        <a:t>A</a:t>
                      </a:r>
                      <a:r>
                        <a:rPr lang="ru-RU" sz="1600" dirty="0">
                          <a:latin typeface="Calibri"/>
                          <a:ea typeface="Times New Roman"/>
                        </a:rPr>
                        <a:t>1</a:t>
                      </a:r>
                      <a:r>
                        <a:rPr lang="en-US" sz="1600" dirty="0" err="1">
                          <a:latin typeface="Calibri"/>
                          <a:ea typeface="Times New Roman"/>
                        </a:rPr>
                        <a:t>MqvzWDwA</a:t>
                      </a:r>
                      <a:r>
                        <a:rPr lang="ru-RU" sz="1600" dirty="0">
                          <a:latin typeface="Calibri"/>
                          <a:ea typeface="Times New Roman"/>
                        </a:rPr>
                        <a:t>&amp;</a:t>
                      </a:r>
                      <a:r>
                        <a:rPr lang="en-US" sz="1600" dirty="0" err="1">
                          <a:latin typeface="Calibri"/>
                          <a:ea typeface="Times New Roman"/>
                        </a:rPr>
                        <a:t>ab</a:t>
                      </a:r>
                      <a:r>
                        <a:rPr lang="ru-RU" sz="1600" dirty="0">
                          <a:latin typeface="Calibri"/>
                          <a:ea typeface="Times New Roman"/>
                        </a:rPr>
                        <a:t>_</a:t>
                      </a:r>
                      <a:r>
                        <a:rPr lang="en-US" sz="1600" dirty="0">
                          <a:latin typeface="Calibri"/>
                          <a:ea typeface="Times New Roman"/>
                        </a:rPr>
                        <a:t>channel</a:t>
                      </a:r>
                      <a:r>
                        <a:rPr lang="ru-RU" sz="1600" dirty="0">
                          <a:latin typeface="Calibri"/>
                          <a:ea typeface="Times New Roman"/>
                        </a:rPr>
                        <a:t>=</a:t>
                      </a:r>
                      <a:r>
                        <a:rPr lang="en-US" sz="1600" dirty="0">
                          <a:latin typeface="Calibri"/>
                          <a:ea typeface="Times New Roman"/>
                        </a:rPr>
                        <a:t>VIANGE</a:t>
                      </a:r>
                      <a:r>
                        <a:rPr lang="ru-RU" sz="1600" dirty="0">
                          <a:latin typeface="Calibri"/>
                          <a:ea typeface="Times New Roman"/>
                        </a:rPr>
                        <a:t> </a:t>
                      </a:r>
                    </a:p>
                  </a:txBody>
                  <a:tcPr marL="48986" marR="48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922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Calibri"/>
                          <a:ea typeface="Times New Roman"/>
                        </a:rPr>
                        <a:t>30</a:t>
                      </a:r>
                      <a:endParaRPr lang="ru-RU" sz="1600" dirty="0">
                        <a:latin typeface="Calibri"/>
                        <a:ea typeface="Times New Roman"/>
                      </a:endParaRPr>
                    </a:p>
                  </a:txBody>
                  <a:tcPr marL="48986" marR="48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</a:rPr>
                        <a:t>Без	срока	давности.	Открывая	шкаф </a:t>
                      </a: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</a:rPr>
                        <a:t>позора</a:t>
                      </a:r>
                      <a:r>
                        <a:rPr lang="ru-RU" sz="1600" dirty="0" smtClean="0">
                          <a:latin typeface="Calibri"/>
                          <a:ea typeface="Times New Roman"/>
                        </a:rPr>
                        <a:t>. Россия</a:t>
                      </a:r>
                      <a:r>
                        <a:rPr lang="ru-RU" sz="1600" dirty="0">
                          <a:latin typeface="Calibri"/>
                          <a:ea typeface="Times New Roman"/>
                        </a:rPr>
                        <a:t>, 2018 г.,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Calibri"/>
                          <a:ea typeface="Times New Roman"/>
                        </a:rPr>
                        <a:t>https://goletfilm.ru/filmonline/44520/bez_sroka_davnosti_otkrivaya_shkaf_pozora</a:t>
                      </a:r>
                    </a:p>
                  </a:txBody>
                  <a:tcPr marL="48986" marR="48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094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Calibri"/>
                          <a:ea typeface="Times New Roman"/>
                        </a:rPr>
                        <a:t>31</a:t>
                      </a:r>
                      <a:endParaRPr lang="ru-RU" sz="1600" dirty="0">
                        <a:latin typeface="Calibri"/>
                        <a:ea typeface="Times New Roman"/>
                      </a:endParaRPr>
                    </a:p>
                  </a:txBody>
                  <a:tcPr marL="48986" marR="48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</a:rPr>
                        <a:t>Дело	о	</a:t>
                      </a:r>
                      <a:r>
                        <a:rPr lang="ru-RU" sz="1600" b="1" dirty="0" err="1">
                          <a:solidFill>
                            <a:srgbClr val="C00000"/>
                          </a:solidFill>
                          <a:latin typeface="Calibri"/>
                          <a:ea typeface="Times New Roman"/>
                        </a:rPr>
                        <a:t>Ланёвой</a:t>
                      </a: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</a:rPr>
                        <a:t>	</a:t>
                      </a: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</a:rPr>
                        <a:t>горе </a:t>
                      </a:r>
                      <a:r>
                        <a:rPr lang="ru-RU" sz="1600" dirty="0" smtClean="0">
                          <a:latin typeface="Calibri"/>
                          <a:ea typeface="Times New Roman"/>
                        </a:rPr>
                        <a:t>(</a:t>
                      </a:r>
                      <a:r>
                        <a:rPr lang="ru-RU" sz="1600" dirty="0">
                          <a:latin typeface="Calibri"/>
                          <a:ea typeface="Times New Roman"/>
                        </a:rPr>
                        <a:t>Россия, 2019 г., 17 мин)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Calibri"/>
                          <a:ea typeface="Times New Roman"/>
                        </a:rPr>
                        <a:t>https://www.gtrkpskov.ru/television/rossiya-1/avtorskie-peredachi/4324-delo-o-lanjovoj-gore.html </a:t>
                      </a:r>
                    </a:p>
                  </a:txBody>
                  <a:tcPr marL="48986" marR="48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897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Calibri"/>
                          <a:ea typeface="Times New Roman"/>
                        </a:rPr>
                        <a:t>32</a:t>
                      </a:r>
                      <a:endParaRPr lang="ru-RU" sz="1600" dirty="0">
                        <a:latin typeface="Calibri"/>
                        <a:ea typeface="Times New Roman"/>
                      </a:endParaRPr>
                    </a:p>
                  </a:txBody>
                  <a:tcPr marL="48986" marR="48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</a:rPr>
                        <a:t>Это	надо	живым.	</a:t>
                      </a: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</a:rPr>
                        <a:t>Краснодар </a:t>
                      </a:r>
                      <a:r>
                        <a:rPr lang="ru-RU" sz="1600" dirty="0" smtClean="0">
                          <a:latin typeface="Calibri"/>
                          <a:ea typeface="Times New Roman"/>
                        </a:rPr>
                        <a:t>(</a:t>
                      </a:r>
                      <a:r>
                        <a:rPr lang="ru-RU" sz="1600" dirty="0">
                          <a:latin typeface="Calibri"/>
                          <a:ea typeface="Times New Roman"/>
                        </a:rPr>
                        <a:t>Россия, 2019 г., 27 мин)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Calibri"/>
                          <a:ea typeface="Times New Roman"/>
                        </a:rPr>
                        <a:t>https://www.youtube.com/watch?v=ePdnAm </a:t>
                      </a:r>
                      <a:r>
                        <a:rPr lang="en-US" sz="1600" dirty="0" err="1">
                          <a:latin typeface="Calibri"/>
                          <a:ea typeface="Times New Roman"/>
                        </a:rPr>
                        <a:t>wI&amp;ab_channel</a:t>
                      </a:r>
                      <a:r>
                        <a:rPr lang="en-US" sz="1600" dirty="0">
                          <a:latin typeface="Calibri"/>
                          <a:ea typeface="Times New Roman"/>
                        </a:rPr>
                        <a:t>=%D0%9A%D1%83%D0%B1%D0%B0%D0%BD%D1%8C24 </a:t>
                      </a:r>
                      <a:endParaRPr lang="ru-RU" sz="1600" dirty="0">
                        <a:latin typeface="Calibri"/>
                        <a:ea typeface="Times New Roman"/>
                      </a:endParaRPr>
                    </a:p>
                  </a:txBody>
                  <a:tcPr marL="48986" marR="48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48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Calibri"/>
                          <a:ea typeface="Times New Roman"/>
                        </a:rPr>
                        <a:t>33</a:t>
                      </a:r>
                      <a:endParaRPr lang="ru-RU" sz="1600" dirty="0">
                        <a:latin typeface="Calibri"/>
                        <a:ea typeface="Times New Roman"/>
                      </a:endParaRPr>
                    </a:p>
                  </a:txBody>
                  <a:tcPr marL="48986" marR="48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</a:rPr>
                        <a:t>«Витязи.	Тайны	крымских партизан» 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</a:rPr>
                        <a:t>(Россия, 2019 г., 38 мин)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Calibri"/>
                          <a:ea typeface="Times New Roman"/>
                        </a:rPr>
                        <a:t>https://www.youtube.com/watch?v=K-QEhW7R8JI </a:t>
                      </a:r>
                    </a:p>
                  </a:txBody>
                  <a:tcPr marL="48986" marR="48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897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Calibri"/>
                          <a:ea typeface="Times New Roman"/>
                        </a:rPr>
                        <a:t>34</a:t>
                      </a:r>
                      <a:endParaRPr lang="ru-RU" sz="1600" dirty="0">
                        <a:latin typeface="Calibri"/>
                        <a:ea typeface="Times New Roman"/>
                      </a:endParaRPr>
                    </a:p>
                  </a:txBody>
                  <a:tcPr marL="48986" marR="48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</a:rPr>
                        <a:t>Вполне	обычные	</a:t>
                      </a: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</a:rPr>
                        <a:t>убийцы </a:t>
                      </a:r>
                      <a:r>
                        <a:rPr lang="ru-RU" sz="1600" dirty="0" smtClean="0">
                          <a:latin typeface="Calibri"/>
                          <a:ea typeface="Times New Roman"/>
                        </a:rPr>
                        <a:t>(</a:t>
                      </a:r>
                      <a:r>
                        <a:rPr lang="ru-RU" sz="1600" dirty="0">
                          <a:latin typeface="Calibri"/>
                          <a:ea typeface="Times New Roman"/>
                        </a:rPr>
                        <a:t>12+, Россия, 2020 г, )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Calibri"/>
                          <a:ea typeface="Times New Roman"/>
                        </a:rPr>
                        <a:t>https</a:t>
                      </a:r>
                      <a:r>
                        <a:rPr lang="ru-RU" sz="1600" dirty="0">
                          <a:latin typeface="Calibri"/>
                          <a:ea typeface="Times New Roman"/>
                        </a:rPr>
                        <a:t>://</a:t>
                      </a:r>
                      <a:r>
                        <a:rPr lang="en-US" sz="1600" dirty="0" err="1">
                          <a:latin typeface="Calibri"/>
                          <a:ea typeface="Times New Roman"/>
                        </a:rPr>
                        <a:t>gtrkpskov</a:t>
                      </a:r>
                      <a:r>
                        <a:rPr lang="ru-RU" sz="1600" dirty="0">
                          <a:latin typeface="Calibri"/>
                          <a:ea typeface="Times New Roman"/>
                        </a:rPr>
                        <a:t>.</a:t>
                      </a:r>
                      <a:r>
                        <a:rPr lang="en-US" sz="1600" dirty="0" err="1">
                          <a:latin typeface="Calibri"/>
                          <a:ea typeface="Times New Roman"/>
                        </a:rPr>
                        <a:t>ru</a:t>
                      </a:r>
                      <a:r>
                        <a:rPr lang="ru-RU" sz="1600" dirty="0">
                          <a:latin typeface="Calibri"/>
                          <a:ea typeface="Times New Roman"/>
                        </a:rPr>
                        <a:t>/</a:t>
                      </a:r>
                      <a:r>
                        <a:rPr lang="en-US" sz="1600" dirty="0">
                          <a:latin typeface="Calibri"/>
                          <a:ea typeface="Times New Roman"/>
                        </a:rPr>
                        <a:t>television</a:t>
                      </a:r>
                      <a:r>
                        <a:rPr lang="ru-RU" sz="1600" dirty="0">
                          <a:latin typeface="Calibri"/>
                          <a:ea typeface="Times New Roman"/>
                        </a:rPr>
                        <a:t>/</a:t>
                      </a:r>
                      <a:r>
                        <a:rPr lang="en-US" sz="1600" dirty="0" err="1">
                          <a:latin typeface="Calibri"/>
                          <a:ea typeface="Times New Roman"/>
                        </a:rPr>
                        <a:t>rossiya</a:t>
                      </a:r>
                      <a:r>
                        <a:rPr lang="ru-RU" sz="1600" dirty="0">
                          <a:latin typeface="Calibri"/>
                          <a:ea typeface="Times New Roman"/>
                        </a:rPr>
                        <a:t>-1/</a:t>
                      </a:r>
                      <a:r>
                        <a:rPr lang="en-US" sz="1600" dirty="0" err="1">
                          <a:latin typeface="Calibri"/>
                          <a:ea typeface="Times New Roman"/>
                        </a:rPr>
                        <a:t>avtorskie</a:t>
                      </a:r>
                      <a:r>
                        <a:rPr lang="ru-RU" sz="1600" dirty="0">
                          <a:latin typeface="Calibri"/>
                          <a:ea typeface="Times New Roman"/>
                        </a:rPr>
                        <a:t>-</a:t>
                      </a:r>
                      <a:r>
                        <a:rPr lang="en-US" sz="1600" dirty="0" err="1">
                          <a:latin typeface="Calibri"/>
                          <a:ea typeface="Times New Roman"/>
                        </a:rPr>
                        <a:t>peredachi</a:t>
                      </a:r>
                      <a:r>
                        <a:rPr lang="ru-RU" sz="1600" dirty="0">
                          <a:latin typeface="Calibri"/>
                          <a:ea typeface="Times New Roman"/>
                        </a:rPr>
                        <a:t>/11905-</a:t>
                      </a:r>
                      <a:r>
                        <a:rPr lang="en-US" sz="1600" dirty="0" err="1">
                          <a:latin typeface="Calibri"/>
                          <a:ea typeface="Times New Roman"/>
                        </a:rPr>
                        <a:t>vpolne</a:t>
                      </a:r>
                      <a:r>
                        <a:rPr lang="ru-RU" sz="1600" dirty="0">
                          <a:latin typeface="Calibri"/>
                          <a:ea typeface="Times New Roman"/>
                        </a:rPr>
                        <a:t>-</a:t>
                      </a:r>
                      <a:r>
                        <a:rPr lang="en-US" sz="1600" dirty="0" err="1">
                          <a:latin typeface="Calibri"/>
                          <a:ea typeface="Times New Roman"/>
                        </a:rPr>
                        <a:t>obychnye</a:t>
                      </a:r>
                      <a:r>
                        <a:rPr lang="ru-RU" sz="1600" dirty="0">
                          <a:latin typeface="Calibri"/>
                          <a:ea typeface="Times New Roman"/>
                        </a:rPr>
                        <a:t>-</a:t>
                      </a:r>
                      <a:r>
                        <a:rPr lang="en-US" sz="1600" dirty="0" err="1">
                          <a:latin typeface="Calibri"/>
                          <a:ea typeface="Times New Roman"/>
                        </a:rPr>
                        <a:t>ubijtsy</a:t>
                      </a:r>
                      <a:r>
                        <a:rPr lang="ru-RU" sz="1600" dirty="0">
                          <a:latin typeface="Calibri"/>
                          <a:ea typeface="Times New Roman"/>
                        </a:rPr>
                        <a:t>.</a:t>
                      </a:r>
                      <a:r>
                        <a:rPr lang="en-US" sz="1600" dirty="0">
                          <a:latin typeface="Calibri"/>
                          <a:ea typeface="Times New Roman"/>
                        </a:rPr>
                        <a:t>html</a:t>
                      </a:r>
                      <a:endParaRPr lang="ru-RU" sz="1600" dirty="0">
                        <a:latin typeface="Calibri"/>
                        <a:ea typeface="Times New Roman"/>
                      </a:endParaRPr>
                    </a:p>
                  </a:txBody>
                  <a:tcPr marL="48986" marR="48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922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Calibri"/>
                          <a:ea typeface="Times New Roman"/>
                        </a:rPr>
                        <a:t>35</a:t>
                      </a:r>
                      <a:endParaRPr lang="ru-RU" sz="1600" dirty="0">
                        <a:latin typeface="Calibri"/>
                        <a:ea typeface="Times New Roman"/>
                      </a:endParaRPr>
                    </a:p>
                  </a:txBody>
                  <a:tcPr marL="48986" marR="48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</a:rPr>
                        <a:t>Изменники	Родины.	30	лет	поисков </a:t>
                      </a:r>
                      <a:r>
                        <a:rPr lang="ru-RU" sz="1600" dirty="0">
                          <a:latin typeface="Calibri"/>
                          <a:ea typeface="Times New Roman"/>
                        </a:rPr>
                        <a:t>(Россия, 2020 г., 56 мин</a:t>
                      </a:r>
                      <a:r>
                        <a:rPr lang="ru-RU" sz="1600" dirty="0" smtClean="0">
                          <a:latin typeface="Calibri"/>
                          <a:ea typeface="Times New Roman"/>
                        </a:rPr>
                        <a:t>) </a:t>
                      </a:r>
                      <a:r>
                        <a:rPr lang="en-US" sz="1600" dirty="0" smtClean="0">
                          <a:latin typeface="Calibri"/>
                          <a:ea typeface="Times New Roman"/>
                        </a:rPr>
                        <a:t>https</a:t>
                      </a:r>
                      <a:r>
                        <a:rPr lang="ru-RU" sz="1600" dirty="0">
                          <a:latin typeface="Calibri"/>
                          <a:ea typeface="Times New Roman"/>
                        </a:rPr>
                        <a:t>://</a:t>
                      </a:r>
                      <a:r>
                        <a:rPr lang="en-US" sz="1600" dirty="0">
                          <a:latin typeface="Calibri"/>
                          <a:ea typeface="Times New Roman"/>
                        </a:rPr>
                        <a:t>www</a:t>
                      </a:r>
                      <a:r>
                        <a:rPr lang="ru-RU" sz="1600" dirty="0">
                          <a:latin typeface="Calibri"/>
                          <a:ea typeface="Times New Roman"/>
                        </a:rPr>
                        <a:t>.</a:t>
                      </a:r>
                      <a:r>
                        <a:rPr lang="en-US" sz="1600" dirty="0" err="1">
                          <a:latin typeface="Calibri"/>
                          <a:ea typeface="Times New Roman"/>
                        </a:rPr>
                        <a:t>youtube</a:t>
                      </a:r>
                      <a:r>
                        <a:rPr lang="ru-RU" sz="1600" dirty="0">
                          <a:latin typeface="Calibri"/>
                          <a:ea typeface="Times New Roman"/>
                        </a:rPr>
                        <a:t>.</a:t>
                      </a:r>
                      <a:r>
                        <a:rPr lang="en-US" sz="1600" dirty="0">
                          <a:latin typeface="Calibri"/>
                          <a:ea typeface="Times New Roman"/>
                        </a:rPr>
                        <a:t>com</a:t>
                      </a:r>
                      <a:r>
                        <a:rPr lang="ru-RU" sz="1600" dirty="0">
                          <a:latin typeface="Calibri"/>
                          <a:ea typeface="Times New Roman"/>
                        </a:rPr>
                        <a:t>/</a:t>
                      </a:r>
                      <a:r>
                        <a:rPr lang="en-US" sz="1600" dirty="0">
                          <a:latin typeface="Calibri"/>
                          <a:ea typeface="Times New Roman"/>
                        </a:rPr>
                        <a:t>watch</a:t>
                      </a:r>
                      <a:r>
                        <a:rPr lang="ru-RU" sz="1600" dirty="0">
                          <a:latin typeface="Calibri"/>
                          <a:ea typeface="Times New Roman"/>
                        </a:rPr>
                        <a:t>?</a:t>
                      </a:r>
                      <a:r>
                        <a:rPr lang="en-US" sz="1600" dirty="0">
                          <a:latin typeface="Calibri"/>
                          <a:ea typeface="Times New Roman"/>
                        </a:rPr>
                        <a:t>v</a:t>
                      </a:r>
                      <a:r>
                        <a:rPr lang="ru-RU" sz="1600" dirty="0">
                          <a:latin typeface="Calibri"/>
                          <a:ea typeface="Times New Roman"/>
                        </a:rPr>
                        <a:t>=7</a:t>
                      </a:r>
                      <a:r>
                        <a:rPr lang="en-US" sz="1600" dirty="0" err="1">
                          <a:latin typeface="Calibri"/>
                          <a:ea typeface="Times New Roman"/>
                        </a:rPr>
                        <a:t>XnHDQls</a:t>
                      </a:r>
                      <a:r>
                        <a:rPr lang="ru-RU" sz="1600" dirty="0">
                          <a:latin typeface="Calibri"/>
                          <a:ea typeface="Times New Roman"/>
                        </a:rPr>
                        <a:t>3</a:t>
                      </a:r>
                      <a:r>
                        <a:rPr lang="en-US" sz="1600" dirty="0">
                          <a:latin typeface="Calibri"/>
                          <a:ea typeface="Times New Roman"/>
                        </a:rPr>
                        <a:t>T</a:t>
                      </a:r>
                      <a:r>
                        <a:rPr lang="ru-RU" sz="1600" dirty="0">
                          <a:latin typeface="Calibri"/>
                          <a:ea typeface="Times New Roman"/>
                        </a:rPr>
                        <a:t>4</a:t>
                      </a:r>
                    </a:p>
                  </a:txBody>
                  <a:tcPr marL="48986" marR="48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47868565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Кутюр">
      <a:dk1>
        <a:srgbClr val="000000"/>
      </a:dk1>
      <a:lt1>
        <a:srgbClr val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2468</TotalTime>
  <Words>1959</Words>
  <Application>Microsoft Office PowerPoint</Application>
  <PresentationFormat>Экран (4:3)</PresentationFormat>
  <Paragraphs>410</Paragraphs>
  <Slides>24</Slides>
  <Notes>24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Arial</vt:lpstr>
      <vt:lpstr>Calibri</vt:lpstr>
      <vt:lpstr>Century Gothic</vt:lpstr>
      <vt:lpstr>Times New Roman</vt:lpstr>
      <vt:lpstr>Тема Office</vt:lpstr>
      <vt:lpstr>«Презентация системы интеллектуальной навигации для родителей по действующим проектам, программам, информационным ресурсам, а также произведениям литературы и искусства, касающимся вопросов геноцида мирного населения в годы ВОВ»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Всероссийский проект  «Формирование семейных ценностей в студенческой среде»</dc:title>
  <dc:creator>HP</dc:creator>
  <cp:lastModifiedBy>acer1</cp:lastModifiedBy>
  <cp:revision>136</cp:revision>
  <cp:lastPrinted>2020-07-06T08:20:54Z</cp:lastPrinted>
  <dcterms:modified xsi:type="dcterms:W3CDTF">2022-11-19T15:59:03Z</dcterms:modified>
</cp:coreProperties>
</file>